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D5F4-0C56-EA84-EBD8-E2CDD98E2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2504A-1D78-D28C-B3A2-87E802F4B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C9B9D-DA84-49FE-000E-FB627986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75BC-2190-89D2-1F32-2AF6552E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3F01-D868-ECF6-470D-E35989B3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3B1D-4CBF-A023-850A-DBC1DD34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E5CF9-FEC7-1F79-EF27-6C2BB491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28A6-600A-318A-7F67-536CD4CB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A3B7F-293B-6AE5-6695-B49EECA8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3E88-9DAD-55EF-23E2-3115FE09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883A0-3F43-9897-918B-7120D3C89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30B16-B2CA-CBE7-36F5-99274E40A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BE95-1277-CAEB-14E9-F2B9BA2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38617-2489-DBBA-FE39-80868183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F9596-13BA-3923-3F69-918EA639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3A3E-28E5-FB5E-4E94-4E60DA67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DC4D-DA66-EF21-402D-158C34275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398C-DFEA-9989-AE3E-D2DCB401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EEF62-71ED-77DD-CBA0-C09CFE59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228EE-4595-DCD5-AAE3-3082C756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37FA-0A65-9871-5C28-D8C2BC92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E956-302B-8585-DC8C-B0B2F61A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03DB-EC47-9D50-6ADD-FE59EE23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37EB-41FA-81A0-7AAF-B137A7F9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D4F8-C1D1-563E-7639-43A56E1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65B8-3401-B51C-15DB-93025B78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F5D1-3CB6-9EB5-D1F7-715F9B303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1EFA4-AF9D-4AFB-83FA-07703BBC5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0CC3C-41F1-FDC1-E45C-B0E2D434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EE723-631D-3DD5-8272-D1973891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07A5C-0F2C-F728-C5AD-26E9AC91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3513-B307-3D4A-701E-2C41F9F5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10A07-4E02-62E2-16BF-2E0C60F7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BA75F-B9CD-3473-DE24-9253CC390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2FB22-725B-02A3-77CC-489984BE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B4533-D395-8254-4752-17B1F82DB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6EFCB-C135-F20C-D8AD-D026C3A9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3CAA5-2F2F-B396-8D18-04B8DFDF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D2B5C-5A32-1C7D-07EA-85F6F684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EAB0-C6FC-F1B8-A680-07AD8D68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C974D-3970-BF7F-3DAD-2D059885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9CABC-B158-09DB-720D-1AF30CAA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BC586-38F1-4C0B-2088-5E89A4F7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75C03-5816-8699-AD13-AFEBBF0D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4F10F-D58A-067A-8F27-215C98EE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0AD35-4C73-48E2-10A7-CD37EB69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8304-7929-4F97-42D1-CF2FBAF1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8829-841A-2512-5FC6-23DD40BD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30AC5-1AE6-8406-1B6C-B964D1DB0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96F9-3934-4013-FE90-C4EFCE96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1AA2A-815D-819F-1655-121AF590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47ED-C638-A4C3-22FE-FF21A976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BF8C-8047-9036-B8C5-6B7E28B2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5CC8B-4082-AB12-BF91-9D61F5C20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24769-DA2C-C928-FA67-CAED8038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CCB23-555B-4422-E524-6B0D6278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AE91C-B693-D448-A9E2-9E8F6039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60A4-26E8-1B0B-83AD-7C7AAD44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282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65254-2032-70B5-1B22-49D2AA14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30D96-6B3D-1383-0240-259FBA55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820E-DE64-FF85-9B08-3DFDE38F9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8437-7270-3047-8BD3-663D21055329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BDBF-DDB5-C636-FCFE-7CEE8F99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86590-7EB3-8B03-9A86-43E78CC38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6E98-F2A2-8643-913D-CE9FD5FF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CA7B-CD68-FDB9-597F-1F25513C1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491663" cy="220027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American Typewriter" panose="02090604020004020304" pitchFamily="18" charset="77"/>
              </a:rPr>
              <a:t>Opportunities for Invasive Species Management in Calvert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1AAF3-6CC6-6103-A960-4CAAFE66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2788"/>
            <a:ext cx="9144000" cy="1655762"/>
          </a:xfrm>
        </p:spPr>
        <p:txBody>
          <a:bodyPr/>
          <a:lstStyle/>
          <a:p>
            <a:r>
              <a:rPr lang="en-US" b="1" dirty="0">
                <a:latin typeface="ACADEMY ENGRAVED LET PLAIN:1.0" panose="02000000000000000000" pitchFamily="2" charset="0"/>
              </a:rPr>
              <a:t>Mara Cunningham</a:t>
            </a:r>
          </a:p>
          <a:p>
            <a:r>
              <a:rPr lang="en-US" i="1" dirty="0"/>
              <a:t>Government Relations Manager, NAISMA</a:t>
            </a:r>
          </a:p>
        </p:txBody>
      </p:sp>
    </p:spTree>
    <p:extLst>
      <p:ext uri="{BB962C8B-B14F-4D97-AF65-F5344CB8AC3E}">
        <p14:creationId xmlns:p14="http://schemas.microsoft.com/office/powerpoint/2010/main" val="365974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5F48-38B3-D33A-72B6-8251B07B6B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773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B2D5-6D7F-BD61-3F96-510D9821BB2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latin typeface="ACADEMY ENGRAVED LET PLAIN:1.0" panose="02000000000000000000" pitchFamily="2" charset="0"/>
              </a:rPr>
              <a:t>Native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a species that originated and developed in its current habitat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>
                <a:latin typeface="ACADEMY ENGRAVED LET PLAIN:1.0" panose="02000000000000000000" pitchFamily="2" charset="0"/>
              </a:rPr>
              <a:t>Non-Native/Exotic </a:t>
            </a:r>
          </a:p>
          <a:p>
            <a:pPr marL="0" indent="0">
              <a:buNone/>
            </a:pPr>
            <a:r>
              <a:rPr lang="en-US" i="1" dirty="0"/>
              <a:t>a species that originated somewhere other than its current habitat (can be invasive or benign)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>
                <a:latin typeface="ACADEMY ENGRAVED LET PLAIN:1.0" panose="02000000000000000000" pitchFamily="2" charset="0"/>
              </a:rPr>
              <a:t>Invasive</a:t>
            </a:r>
            <a:r>
              <a:rPr lang="en-US" b="1" dirty="0">
                <a:latin typeface="ACADEMY ENGRAVED LET PLAIN:1.0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i="1" dirty="0"/>
              <a:t>a non-native species of plant or animal that outcompetes native species in its current habitat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3400" b="1" dirty="0">
                <a:latin typeface="ACADEMY ENGRAVED LET PLAIN:1.0" panose="02000000000000000000" pitchFamily="2" charset="0"/>
              </a:rPr>
              <a:t>Endangered/Vulnerable/Threatened</a:t>
            </a:r>
            <a:r>
              <a:rPr lang="en-US" b="1" dirty="0">
                <a:latin typeface="ACADEMY ENGRAVED LET PLAIN:1.0" panose="02000000000000000000" pitchFamily="2" charset="0"/>
              </a:rPr>
              <a:t> </a:t>
            </a:r>
            <a:r>
              <a:rPr lang="en-US" dirty="0"/>
              <a:t>– </a:t>
            </a:r>
            <a:r>
              <a:rPr lang="en-US" i="1" dirty="0"/>
              <a:t>not what we’re talking about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all non-native species are invasive! But all invasive species are non-native</a:t>
            </a:r>
          </a:p>
        </p:txBody>
      </p:sp>
    </p:spTree>
    <p:extLst>
      <p:ext uri="{BB962C8B-B14F-4D97-AF65-F5344CB8AC3E}">
        <p14:creationId xmlns:p14="http://schemas.microsoft.com/office/powerpoint/2010/main" val="244897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BAF4-26DF-6492-76CF-C47F743008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68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merican Typewriter" panose="02090604020004020304" pitchFamily="18" charset="77"/>
              </a:rPr>
              <a:t>Common Invasives in Calvert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D930-548A-0F30-F7B4-712D1A38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CADEMY ENGRAVED LET PLAIN:1.0" panose="02000000000000000000" pitchFamily="2" charset="0"/>
              </a:rPr>
              <a:t>Phragmites (common reed)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Kudzu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Oriental Bittersweet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Wavyleaf Basket Grass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Spotted Lanternfly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Emerald Ash Borer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Northern Snakehead</a:t>
            </a:r>
          </a:p>
          <a:p>
            <a:r>
              <a:rPr lang="en-US" dirty="0">
                <a:latin typeface="ACADEMY ENGRAVED LET PLAIN:1.0" panose="02000000000000000000" pitchFamily="2" charset="0"/>
              </a:rPr>
              <a:t>Blue Catfish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EE53C-2786-4828-88F0-1C6CE0571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364" y="2259488"/>
            <a:ext cx="2595562" cy="1955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E0A52-07DE-5ADC-D7BE-176F01FF6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5" y="4173538"/>
            <a:ext cx="640080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B2052F-D141-B397-FDE7-FE9F7B3C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26" y="2092579"/>
            <a:ext cx="2798447" cy="1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9D89-EC67-4184-33B4-CC0FEC5AE0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Control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ABEE-1381-BB3B-60BC-57C667CA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0" indent="0" algn="ctr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Chemical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Uses herbicides, insecticides, fungicides, and rodenticides to kill or inhibit growth of invasives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Biological</a:t>
            </a:r>
          </a:p>
          <a:p>
            <a:pPr marL="0" indent="0" algn="ctr">
              <a:buNone/>
            </a:pPr>
            <a:endParaRPr lang="en-US" b="1" dirty="0">
              <a:latin typeface="ACADEMY ENGRAVED LET PLAIN:1.0" panose="02000000000000000000" pitchFamily="2" charset="0"/>
            </a:endParaRPr>
          </a:p>
          <a:p>
            <a:pPr marL="0" indent="0" algn="ctr">
              <a:buNone/>
            </a:pPr>
            <a:endParaRPr lang="en-US" b="1" dirty="0">
              <a:latin typeface="ACADEMY ENGRAVED LET PLAIN:1.0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Uses natural enemies like predators, parasites, and pathogens to control invasives</a:t>
            </a:r>
          </a:p>
          <a:p>
            <a:pPr marL="0" indent="0" algn="ctr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Mechanical</a:t>
            </a:r>
          </a:p>
          <a:p>
            <a:pPr marL="0" indent="0" algn="ctr">
              <a:buNone/>
            </a:pPr>
            <a:r>
              <a:rPr lang="en-US" sz="2400" dirty="0"/>
              <a:t>Uses physical removal of invasive plants and animals, i.e. hunting, fishing, hand-pulling, mowing, etc. 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1430F-D751-39BF-BDE3-393F9B8F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8" y="3913186"/>
            <a:ext cx="3011035" cy="191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19FF7-BD99-53A5-E397-7D267E5F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156" y="2428876"/>
            <a:ext cx="3024187" cy="1814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052BD-75C3-215A-401A-A2190C5EA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614" y="3913185"/>
            <a:ext cx="2706686" cy="2035260"/>
          </a:xfrm>
          <a:prstGeom prst="rect">
            <a:avLst/>
          </a:prstGeom>
        </p:spPr>
      </p:pic>
      <p:sp>
        <p:nvSpPr>
          <p:cNvPr id="10" name="Explosion 2 9">
            <a:extLst>
              <a:ext uri="{FF2B5EF4-FFF2-40B4-BE49-F238E27FC236}">
                <a16:creationId xmlns:a16="http://schemas.microsoft.com/office/drawing/2014/main" id="{1F1BF9AF-DBE8-7E95-D1E2-9978FC1CC428}"/>
              </a:ext>
            </a:extLst>
          </p:cNvPr>
          <p:cNvSpPr/>
          <p:nvPr/>
        </p:nvSpPr>
        <p:spPr>
          <a:xfrm>
            <a:off x="1943100" y="365125"/>
            <a:ext cx="7029450" cy="6264275"/>
          </a:xfrm>
          <a:prstGeom prst="irregularSeal2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3025E-2FE2-1D89-2367-FDF5D996C0EF}"/>
              </a:ext>
            </a:extLst>
          </p:cNvPr>
          <p:cNvSpPr txBox="1"/>
          <p:nvPr/>
        </p:nvSpPr>
        <p:spPr>
          <a:xfrm>
            <a:off x="4033838" y="2459146"/>
            <a:ext cx="2382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merican Typewriter" panose="02090604020004020304" pitchFamily="18" charset="77"/>
              </a:rPr>
              <a:t>Early Detection Rapid Response</a:t>
            </a:r>
          </a:p>
          <a:p>
            <a:pPr algn="ctr"/>
            <a:r>
              <a:rPr lang="en-US" sz="2800" b="1" dirty="0">
                <a:latin typeface="American Typewriter" panose="02090604020004020304" pitchFamily="18" charset="77"/>
              </a:rPr>
              <a:t>(EDRR)</a:t>
            </a:r>
          </a:p>
        </p:txBody>
      </p:sp>
    </p:spTree>
    <p:extLst>
      <p:ext uri="{BB962C8B-B14F-4D97-AF65-F5344CB8AC3E}">
        <p14:creationId xmlns:p14="http://schemas.microsoft.com/office/powerpoint/2010/main" val="36880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0B58-2D1A-5591-BD3B-D09E66E96A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737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About NAISMA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B315-82BC-958D-11FC-607112DB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38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latin typeface="ACADEMY ENGRAVED LET PLAIN:1.0" panose="02000000000000000000" pitchFamily="2" charset="0"/>
              </a:rPr>
              <a:t>N</a:t>
            </a:r>
            <a:r>
              <a:rPr lang="en-US" dirty="0">
                <a:latin typeface="ACADEMY ENGRAVED LET PLAIN:1.0" panose="02000000000000000000" pitchFamily="2" charset="0"/>
              </a:rPr>
              <a:t>orth </a:t>
            </a:r>
            <a:r>
              <a:rPr lang="en-US" b="1" u="sng" dirty="0">
                <a:latin typeface="ACADEMY ENGRAVED LET PLAIN:1.0" panose="02000000000000000000" pitchFamily="2" charset="0"/>
              </a:rPr>
              <a:t>A</a:t>
            </a:r>
            <a:r>
              <a:rPr lang="en-US" dirty="0">
                <a:latin typeface="ACADEMY ENGRAVED LET PLAIN:1.0" panose="02000000000000000000" pitchFamily="2" charset="0"/>
              </a:rPr>
              <a:t>merican </a:t>
            </a:r>
            <a:r>
              <a:rPr lang="en-US" b="1" u="sng" dirty="0">
                <a:latin typeface="ACADEMY ENGRAVED LET PLAIN:1.0" panose="02000000000000000000" pitchFamily="2" charset="0"/>
              </a:rPr>
              <a:t>I</a:t>
            </a:r>
            <a:r>
              <a:rPr lang="en-US" dirty="0">
                <a:latin typeface="ACADEMY ENGRAVED LET PLAIN:1.0" panose="02000000000000000000" pitchFamily="2" charset="0"/>
              </a:rPr>
              <a:t>nvasive </a:t>
            </a:r>
            <a:r>
              <a:rPr lang="en-US" b="1" u="sng" dirty="0">
                <a:latin typeface="ACADEMY ENGRAVED LET PLAIN:1.0" panose="02000000000000000000" pitchFamily="2" charset="0"/>
              </a:rPr>
              <a:t>S</a:t>
            </a:r>
            <a:r>
              <a:rPr lang="en-US" dirty="0">
                <a:latin typeface="ACADEMY ENGRAVED LET PLAIN:1.0" panose="02000000000000000000" pitchFamily="2" charset="0"/>
              </a:rPr>
              <a:t>pecies </a:t>
            </a:r>
            <a:r>
              <a:rPr lang="en-US" b="1" u="sng" dirty="0">
                <a:latin typeface="ACADEMY ENGRAVED LET PLAIN:1.0" panose="02000000000000000000" pitchFamily="2" charset="0"/>
              </a:rPr>
              <a:t>M</a:t>
            </a:r>
            <a:r>
              <a:rPr lang="en-US" dirty="0">
                <a:latin typeface="ACADEMY ENGRAVED LET PLAIN:1.0" panose="02000000000000000000" pitchFamily="2" charset="0"/>
              </a:rPr>
              <a:t>anagement </a:t>
            </a:r>
            <a:r>
              <a:rPr lang="en-US" b="1" u="sng" dirty="0">
                <a:latin typeface="ACADEMY ENGRAVED LET PLAIN:1.0" panose="02000000000000000000" pitchFamily="2" charset="0"/>
              </a:rPr>
              <a:t>A</a:t>
            </a:r>
            <a:r>
              <a:rPr lang="en-US" dirty="0">
                <a:latin typeface="ACADEMY ENGRAVED LET PLAIN:1.0" panose="02000000000000000000" pitchFamily="2" charset="0"/>
              </a:rPr>
              <a:t>ssociation</a:t>
            </a:r>
          </a:p>
          <a:p>
            <a:endParaRPr lang="en-US" dirty="0">
              <a:latin typeface="ACADEMY ENGRAVED LET PLAIN:1.0" panose="02000000000000000000" pitchFamily="2" charset="0"/>
            </a:endParaRPr>
          </a:p>
          <a:p>
            <a:r>
              <a:rPr lang="en-US" dirty="0">
                <a:latin typeface="ACADEMY ENGRAVED LET PLAIN:1.0" panose="02000000000000000000" pitchFamily="2" charset="0"/>
              </a:rPr>
              <a:t>Empower invasive species management in North America</a:t>
            </a:r>
          </a:p>
          <a:p>
            <a:endParaRPr lang="en-US" dirty="0">
              <a:latin typeface="ACADEMY ENGRAVED LET PLAIN:1.0" panose="02000000000000000000" pitchFamily="2" charset="0"/>
            </a:endParaRPr>
          </a:p>
          <a:p>
            <a:r>
              <a:rPr lang="en-US" dirty="0">
                <a:latin typeface="ACADEMY ENGRAVED LET PLAIN:1.0" panose="02000000000000000000" pitchFamily="2" charset="0"/>
              </a:rPr>
              <a:t>Board of Directors made up of academics</a:t>
            </a:r>
          </a:p>
          <a:p>
            <a:pPr marL="0" indent="0">
              <a:buNone/>
            </a:pPr>
            <a:r>
              <a:rPr lang="en-US" dirty="0">
                <a:latin typeface="ACADEMY ENGRAVED LET PLAIN:1.0" panose="02000000000000000000" pitchFamily="2" charset="0"/>
              </a:rPr>
              <a:t>and nonprofit professionals in field of </a:t>
            </a:r>
          </a:p>
          <a:p>
            <a:pPr marL="0" indent="0">
              <a:buNone/>
            </a:pPr>
            <a:r>
              <a:rPr lang="en-US" dirty="0">
                <a:latin typeface="ACADEMY ENGRAVED LET PLAIN:1.0" panose="02000000000000000000" pitchFamily="2" charset="0"/>
              </a:rPr>
              <a:t>invasives to consult on programs and </a:t>
            </a:r>
          </a:p>
          <a:p>
            <a:pPr marL="0" indent="0">
              <a:buNone/>
            </a:pPr>
            <a:r>
              <a:rPr lang="en-US" dirty="0">
                <a:latin typeface="ACADEMY ENGRAVED LET PLAIN:1.0" panose="02000000000000000000" pitchFamily="2" charset="0"/>
              </a:rPr>
              <a:t>legislation</a:t>
            </a:r>
          </a:p>
          <a:p>
            <a:endParaRPr lang="en-US" dirty="0">
              <a:latin typeface="ACADEMY ENGRAVED LET PLAIN:1.0" panose="02000000000000000000" pitchFamily="2" charset="0"/>
            </a:endParaRPr>
          </a:p>
          <a:p>
            <a:r>
              <a:rPr lang="en-US" dirty="0">
                <a:latin typeface="ACADEMY ENGRAVED LET PLAIN:1.0" panose="02000000000000000000" pitchFamily="2" charset="0"/>
              </a:rPr>
              <a:t>Weed Free Products Program &amp; </a:t>
            </a:r>
          </a:p>
          <a:p>
            <a:pPr marL="0" indent="0">
              <a:buNone/>
            </a:pPr>
            <a:r>
              <a:rPr lang="en-US" dirty="0">
                <a:latin typeface="ACADEMY ENGRAVED LET PLAIN:1.0" panose="02000000000000000000" pitchFamily="2" charset="0"/>
              </a:rPr>
              <a:t>Play Clean Go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8BAF3-8D3E-6D17-C1F5-C207B30A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99" y="3590925"/>
            <a:ext cx="4597401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607D-A7C1-C0FA-2505-0D4091FC7B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705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Opportunities for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3E9D-742C-EAFB-E921-418C4F50E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ACLT/Southern Maryland Conservation Alliance (SMCA)</a:t>
            </a:r>
          </a:p>
          <a:p>
            <a:pPr lvl="1"/>
            <a:r>
              <a:rPr lang="en-US" sz="2600" dirty="0"/>
              <a:t>Play Clean Go, weed-pulling groups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Weed Free Products</a:t>
            </a:r>
          </a:p>
          <a:p>
            <a:pPr marL="0" indent="0">
              <a:buNone/>
            </a:pPr>
            <a:endParaRPr lang="en-US" b="1" dirty="0">
              <a:latin typeface="ACADEMY ENGRAVED LET PLAIN:1.0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Home plant standards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Updating Calvert County Invasives FAQs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ACADEMY ENGRAVED LET PLAIN:1.0" panose="02000000000000000000" pitchFamily="2" charset="0"/>
              </a:rPr>
              <a:t>MD DNR Forestry Initiative (Amalia)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8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7DC5-ED61-F27F-8610-9E67ADF7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984" y="1913509"/>
            <a:ext cx="7876032" cy="3207131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Questions? Ideas?</a:t>
            </a:r>
          </a:p>
        </p:txBody>
      </p:sp>
    </p:spTree>
    <p:extLst>
      <p:ext uri="{BB962C8B-B14F-4D97-AF65-F5344CB8AC3E}">
        <p14:creationId xmlns:p14="http://schemas.microsoft.com/office/powerpoint/2010/main" val="70142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260</Words>
  <Application>Microsoft Macintosh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ACADEMY ENGRAVED LET PLAIN:1.0</vt:lpstr>
      <vt:lpstr>American Typewriter</vt:lpstr>
      <vt:lpstr>Arial</vt:lpstr>
      <vt:lpstr>Calibri</vt:lpstr>
      <vt:lpstr>Calibri Light</vt:lpstr>
      <vt:lpstr>Office Theme</vt:lpstr>
      <vt:lpstr>Opportunities for Invasive Species Management in Calvert County</vt:lpstr>
      <vt:lpstr>Terminology</vt:lpstr>
      <vt:lpstr>Common Invasives in Calvert County</vt:lpstr>
      <vt:lpstr>Control Methods</vt:lpstr>
      <vt:lpstr>About NAISMA</vt:lpstr>
      <vt:lpstr>Opportunities for Initiatives</vt:lpstr>
      <vt:lpstr>Questions?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Invasive Species Management in Calvert County</dc:title>
  <dc:creator>Mara Cunningham</dc:creator>
  <cp:lastModifiedBy>Mara Cunningham</cp:lastModifiedBy>
  <cp:revision>50</cp:revision>
  <dcterms:created xsi:type="dcterms:W3CDTF">2024-12-14T15:07:17Z</dcterms:created>
  <dcterms:modified xsi:type="dcterms:W3CDTF">2024-12-15T17:59:29Z</dcterms:modified>
</cp:coreProperties>
</file>