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0" r:id="rId3"/>
    <p:sldId id="259" r:id="rId4"/>
    <p:sldId id="261" r:id="rId5"/>
    <p:sldId id="262" r:id="rId6"/>
    <p:sldId id="263" r:id="rId7"/>
    <p:sldId id="264" r:id="rId8"/>
    <p:sldId id="266"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14" d="100"/>
          <a:sy n="114" d="100"/>
        </p:scale>
        <p:origin x="47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CA2DF-0B08-41E7-BE9F-7770FEA09555}"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6BA06C-1836-4E55-B717-BEE8AFDFC341}" type="slidenum">
              <a:rPr lang="en-US" smtClean="0"/>
              <a:t>‹#›</a:t>
            </a:fld>
            <a:endParaRPr lang="en-US"/>
          </a:p>
        </p:txBody>
      </p:sp>
    </p:spTree>
    <p:extLst>
      <p:ext uri="{BB962C8B-B14F-4D97-AF65-F5344CB8AC3E}">
        <p14:creationId xmlns:p14="http://schemas.microsoft.com/office/powerpoint/2010/main" val="2069105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Calvert is a location defined by water, the Chesapeake Bay to the east, the Patuxent River to the west, and tributaries of each in between.  Because of this, we are particularly vulnerable to the effects of climate change.  Some of the most threatened resources reflect the lives of historically marginalized and </a:t>
            </a:r>
            <a:r>
              <a:rPr lang="en-US"/>
              <a:t>under-represented communities.  </a:t>
            </a:r>
            <a:endParaRPr lang="en-US" dirty="0"/>
          </a:p>
        </p:txBody>
      </p:sp>
      <p:sp>
        <p:nvSpPr>
          <p:cNvPr id="4" name="Slide Number Placeholder 3"/>
          <p:cNvSpPr>
            <a:spLocks noGrp="1"/>
          </p:cNvSpPr>
          <p:nvPr>
            <p:ph type="sldNum" sz="quarter" idx="5"/>
          </p:nvPr>
        </p:nvSpPr>
        <p:spPr/>
        <p:txBody>
          <a:bodyPr/>
          <a:lstStyle/>
          <a:p>
            <a:fld id="{6CC84CC1-E5E5-4AEB-930F-9191B33848A9}" type="slidenum">
              <a:rPr lang="en-US" smtClean="0"/>
              <a:t>8</a:t>
            </a:fld>
            <a:endParaRPr lang="en-US"/>
          </a:p>
        </p:txBody>
      </p:sp>
    </p:spTree>
    <p:extLst>
      <p:ext uri="{BB962C8B-B14F-4D97-AF65-F5344CB8AC3E}">
        <p14:creationId xmlns:p14="http://schemas.microsoft.com/office/powerpoint/2010/main" val="2009369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Calvert is a location defined by water, the Chesapeake Bay to the east, the Patuxent River to the west, and tributaries of each in between.  Because of this, we are particularly vulnerable to the effects of climate change.  Some of the most threatened resources reflect the lives of historically marginalized and </a:t>
            </a:r>
            <a:r>
              <a:rPr lang="en-US"/>
              <a:t>under-represented communities.  </a:t>
            </a:r>
            <a:endParaRPr lang="en-US" dirty="0"/>
          </a:p>
        </p:txBody>
      </p:sp>
      <p:sp>
        <p:nvSpPr>
          <p:cNvPr id="4" name="Slide Number Placeholder 3"/>
          <p:cNvSpPr>
            <a:spLocks noGrp="1"/>
          </p:cNvSpPr>
          <p:nvPr>
            <p:ph type="sldNum" sz="quarter" idx="5"/>
          </p:nvPr>
        </p:nvSpPr>
        <p:spPr/>
        <p:txBody>
          <a:bodyPr/>
          <a:lstStyle/>
          <a:p>
            <a:fld id="{6CC84CC1-E5E5-4AEB-930F-9191B33848A9}" type="slidenum">
              <a:rPr lang="en-US" smtClean="0"/>
              <a:t>9</a:t>
            </a:fld>
            <a:endParaRPr lang="en-US"/>
          </a:p>
        </p:txBody>
      </p:sp>
    </p:spTree>
    <p:extLst>
      <p:ext uri="{BB962C8B-B14F-4D97-AF65-F5344CB8AC3E}">
        <p14:creationId xmlns:p14="http://schemas.microsoft.com/office/powerpoint/2010/main" val="2009369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FD7CF-25A1-9527-7BBA-B87A084BE0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CDC8B-9462-1447-7270-187A69B9E4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965B31-6D93-07B1-F665-9314A3F46483}"/>
              </a:ext>
            </a:extLst>
          </p:cNvPr>
          <p:cNvSpPr>
            <a:spLocks noGrp="1"/>
          </p:cNvSpPr>
          <p:nvPr>
            <p:ph type="dt" sz="half" idx="10"/>
          </p:nvPr>
        </p:nvSpPr>
        <p:spPr/>
        <p:txBody>
          <a:bodyPr/>
          <a:lstStyle/>
          <a:p>
            <a:fld id="{FC3FAF28-98A9-4375-87C1-02AD1D25B2E9}" type="datetimeFigureOut">
              <a:rPr lang="en-US" smtClean="0"/>
              <a:t>5/24/2024</a:t>
            </a:fld>
            <a:endParaRPr lang="en-US"/>
          </a:p>
        </p:txBody>
      </p:sp>
      <p:sp>
        <p:nvSpPr>
          <p:cNvPr id="5" name="Footer Placeholder 4">
            <a:extLst>
              <a:ext uri="{FF2B5EF4-FFF2-40B4-BE49-F238E27FC236}">
                <a16:creationId xmlns:a16="http://schemas.microsoft.com/office/drawing/2014/main" id="{26DC9545-DEA8-9CA8-C1CD-6D731EB67E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920AB-66E1-49F6-89B9-06A8EC2791BC}"/>
              </a:ext>
            </a:extLst>
          </p:cNvPr>
          <p:cNvSpPr>
            <a:spLocks noGrp="1"/>
          </p:cNvSpPr>
          <p:nvPr>
            <p:ph type="sldNum" sz="quarter" idx="12"/>
          </p:nvPr>
        </p:nvSpPr>
        <p:spPr/>
        <p:txBody>
          <a:bodyPr/>
          <a:lstStyle/>
          <a:p>
            <a:fld id="{8A574031-4158-41CA-BE9F-8C72003119A8}" type="slidenum">
              <a:rPr lang="en-US" smtClean="0"/>
              <a:t>‹#›</a:t>
            </a:fld>
            <a:endParaRPr lang="en-US"/>
          </a:p>
        </p:txBody>
      </p:sp>
    </p:spTree>
    <p:extLst>
      <p:ext uri="{BB962C8B-B14F-4D97-AF65-F5344CB8AC3E}">
        <p14:creationId xmlns:p14="http://schemas.microsoft.com/office/powerpoint/2010/main" val="4136403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F1BE7-438C-9C2C-26EA-7C31CAE2BF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FBF8CD-0687-AA2F-7268-0D979E4AFF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19112-31ED-C227-3F38-6AC38DAD6017}"/>
              </a:ext>
            </a:extLst>
          </p:cNvPr>
          <p:cNvSpPr>
            <a:spLocks noGrp="1"/>
          </p:cNvSpPr>
          <p:nvPr>
            <p:ph type="dt" sz="half" idx="10"/>
          </p:nvPr>
        </p:nvSpPr>
        <p:spPr/>
        <p:txBody>
          <a:bodyPr/>
          <a:lstStyle/>
          <a:p>
            <a:fld id="{FC3FAF28-98A9-4375-87C1-02AD1D25B2E9}" type="datetimeFigureOut">
              <a:rPr lang="en-US" smtClean="0"/>
              <a:t>5/24/2024</a:t>
            </a:fld>
            <a:endParaRPr lang="en-US"/>
          </a:p>
        </p:txBody>
      </p:sp>
      <p:sp>
        <p:nvSpPr>
          <p:cNvPr id="5" name="Footer Placeholder 4">
            <a:extLst>
              <a:ext uri="{FF2B5EF4-FFF2-40B4-BE49-F238E27FC236}">
                <a16:creationId xmlns:a16="http://schemas.microsoft.com/office/drawing/2014/main" id="{54A08F49-90C5-8E26-422E-3A742B3DE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51580-A10E-8A11-4316-5FC33A94EF15}"/>
              </a:ext>
            </a:extLst>
          </p:cNvPr>
          <p:cNvSpPr>
            <a:spLocks noGrp="1"/>
          </p:cNvSpPr>
          <p:nvPr>
            <p:ph type="sldNum" sz="quarter" idx="12"/>
          </p:nvPr>
        </p:nvSpPr>
        <p:spPr/>
        <p:txBody>
          <a:bodyPr/>
          <a:lstStyle/>
          <a:p>
            <a:fld id="{8A574031-4158-41CA-BE9F-8C72003119A8}" type="slidenum">
              <a:rPr lang="en-US" smtClean="0"/>
              <a:t>‹#›</a:t>
            </a:fld>
            <a:endParaRPr lang="en-US"/>
          </a:p>
        </p:txBody>
      </p:sp>
    </p:spTree>
    <p:extLst>
      <p:ext uri="{BB962C8B-B14F-4D97-AF65-F5344CB8AC3E}">
        <p14:creationId xmlns:p14="http://schemas.microsoft.com/office/powerpoint/2010/main" val="28605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EC27F6-38C6-EF74-B8EE-AF20F2F157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143510-16AE-90F7-D50D-55CE48A60A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28DBB4-29CD-E485-8C8A-B53DBB56AF96}"/>
              </a:ext>
            </a:extLst>
          </p:cNvPr>
          <p:cNvSpPr>
            <a:spLocks noGrp="1"/>
          </p:cNvSpPr>
          <p:nvPr>
            <p:ph type="dt" sz="half" idx="10"/>
          </p:nvPr>
        </p:nvSpPr>
        <p:spPr/>
        <p:txBody>
          <a:bodyPr/>
          <a:lstStyle/>
          <a:p>
            <a:fld id="{FC3FAF28-98A9-4375-87C1-02AD1D25B2E9}" type="datetimeFigureOut">
              <a:rPr lang="en-US" smtClean="0"/>
              <a:t>5/24/2024</a:t>
            </a:fld>
            <a:endParaRPr lang="en-US"/>
          </a:p>
        </p:txBody>
      </p:sp>
      <p:sp>
        <p:nvSpPr>
          <p:cNvPr id="5" name="Footer Placeholder 4">
            <a:extLst>
              <a:ext uri="{FF2B5EF4-FFF2-40B4-BE49-F238E27FC236}">
                <a16:creationId xmlns:a16="http://schemas.microsoft.com/office/drawing/2014/main" id="{A7B5863F-7555-43B1-460B-CF65C57CC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CB94B-01E5-0DFC-3C6A-98398250B096}"/>
              </a:ext>
            </a:extLst>
          </p:cNvPr>
          <p:cNvSpPr>
            <a:spLocks noGrp="1"/>
          </p:cNvSpPr>
          <p:nvPr>
            <p:ph type="sldNum" sz="quarter" idx="12"/>
          </p:nvPr>
        </p:nvSpPr>
        <p:spPr/>
        <p:txBody>
          <a:bodyPr/>
          <a:lstStyle/>
          <a:p>
            <a:fld id="{8A574031-4158-41CA-BE9F-8C72003119A8}" type="slidenum">
              <a:rPr lang="en-US" smtClean="0"/>
              <a:t>‹#›</a:t>
            </a:fld>
            <a:endParaRPr lang="en-US"/>
          </a:p>
        </p:txBody>
      </p:sp>
    </p:spTree>
    <p:extLst>
      <p:ext uri="{BB962C8B-B14F-4D97-AF65-F5344CB8AC3E}">
        <p14:creationId xmlns:p14="http://schemas.microsoft.com/office/powerpoint/2010/main" val="220293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FD0D5-00A2-6DF9-A6EB-126A24100A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12D603-E0FB-7B5C-AD0E-2CA3AD5764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4098EA-3F09-8912-7054-9A8A7CC64A0B}"/>
              </a:ext>
            </a:extLst>
          </p:cNvPr>
          <p:cNvSpPr>
            <a:spLocks noGrp="1"/>
          </p:cNvSpPr>
          <p:nvPr>
            <p:ph type="dt" sz="half" idx="10"/>
          </p:nvPr>
        </p:nvSpPr>
        <p:spPr/>
        <p:txBody>
          <a:bodyPr/>
          <a:lstStyle/>
          <a:p>
            <a:fld id="{FC3FAF28-98A9-4375-87C1-02AD1D25B2E9}" type="datetimeFigureOut">
              <a:rPr lang="en-US" smtClean="0"/>
              <a:t>5/24/2024</a:t>
            </a:fld>
            <a:endParaRPr lang="en-US"/>
          </a:p>
        </p:txBody>
      </p:sp>
      <p:sp>
        <p:nvSpPr>
          <p:cNvPr id="5" name="Footer Placeholder 4">
            <a:extLst>
              <a:ext uri="{FF2B5EF4-FFF2-40B4-BE49-F238E27FC236}">
                <a16:creationId xmlns:a16="http://schemas.microsoft.com/office/drawing/2014/main" id="{CEB4741B-A70F-15B8-6658-D82BAB3C0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69D27-2601-207E-A00F-8DE5F26646A9}"/>
              </a:ext>
            </a:extLst>
          </p:cNvPr>
          <p:cNvSpPr>
            <a:spLocks noGrp="1"/>
          </p:cNvSpPr>
          <p:nvPr>
            <p:ph type="sldNum" sz="quarter" idx="12"/>
          </p:nvPr>
        </p:nvSpPr>
        <p:spPr/>
        <p:txBody>
          <a:bodyPr/>
          <a:lstStyle/>
          <a:p>
            <a:fld id="{8A574031-4158-41CA-BE9F-8C72003119A8}" type="slidenum">
              <a:rPr lang="en-US" smtClean="0"/>
              <a:t>‹#›</a:t>
            </a:fld>
            <a:endParaRPr lang="en-US"/>
          </a:p>
        </p:txBody>
      </p:sp>
    </p:spTree>
    <p:extLst>
      <p:ext uri="{BB962C8B-B14F-4D97-AF65-F5344CB8AC3E}">
        <p14:creationId xmlns:p14="http://schemas.microsoft.com/office/powerpoint/2010/main" val="1124345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3515-C588-91B5-4498-3AC3716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0289CD-D783-2EB3-7802-7E75CA2EA0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141268-92E3-DFD8-2FE9-5093224FFFB4}"/>
              </a:ext>
            </a:extLst>
          </p:cNvPr>
          <p:cNvSpPr>
            <a:spLocks noGrp="1"/>
          </p:cNvSpPr>
          <p:nvPr>
            <p:ph type="dt" sz="half" idx="10"/>
          </p:nvPr>
        </p:nvSpPr>
        <p:spPr/>
        <p:txBody>
          <a:bodyPr/>
          <a:lstStyle/>
          <a:p>
            <a:fld id="{FC3FAF28-98A9-4375-87C1-02AD1D25B2E9}" type="datetimeFigureOut">
              <a:rPr lang="en-US" smtClean="0"/>
              <a:t>5/24/2024</a:t>
            </a:fld>
            <a:endParaRPr lang="en-US"/>
          </a:p>
        </p:txBody>
      </p:sp>
      <p:sp>
        <p:nvSpPr>
          <p:cNvPr id="5" name="Footer Placeholder 4">
            <a:extLst>
              <a:ext uri="{FF2B5EF4-FFF2-40B4-BE49-F238E27FC236}">
                <a16:creationId xmlns:a16="http://schemas.microsoft.com/office/drawing/2014/main" id="{0E5DAA15-A327-01B4-4321-3A20D5DBA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F6899-39CD-C754-5463-982EB314DC11}"/>
              </a:ext>
            </a:extLst>
          </p:cNvPr>
          <p:cNvSpPr>
            <a:spLocks noGrp="1"/>
          </p:cNvSpPr>
          <p:nvPr>
            <p:ph type="sldNum" sz="quarter" idx="12"/>
          </p:nvPr>
        </p:nvSpPr>
        <p:spPr/>
        <p:txBody>
          <a:bodyPr/>
          <a:lstStyle/>
          <a:p>
            <a:fld id="{8A574031-4158-41CA-BE9F-8C72003119A8}" type="slidenum">
              <a:rPr lang="en-US" smtClean="0"/>
              <a:t>‹#›</a:t>
            </a:fld>
            <a:endParaRPr lang="en-US"/>
          </a:p>
        </p:txBody>
      </p:sp>
    </p:spTree>
    <p:extLst>
      <p:ext uri="{BB962C8B-B14F-4D97-AF65-F5344CB8AC3E}">
        <p14:creationId xmlns:p14="http://schemas.microsoft.com/office/powerpoint/2010/main" val="2170651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23219-CA4E-539D-13D6-F6BEA93AE3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EE8497-ECE0-3054-A565-6DCA4B4FB3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95D6E0-713C-C52A-C9C1-85B2DC6F39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F7DDFA-809B-6FCF-D852-0F705131D41A}"/>
              </a:ext>
            </a:extLst>
          </p:cNvPr>
          <p:cNvSpPr>
            <a:spLocks noGrp="1"/>
          </p:cNvSpPr>
          <p:nvPr>
            <p:ph type="dt" sz="half" idx="10"/>
          </p:nvPr>
        </p:nvSpPr>
        <p:spPr/>
        <p:txBody>
          <a:bodyPr/>
          <a:lstStyle/>
          <a:p>
            <a:fld id="{FC3FAF28-98A9-4375-87C1-02AD1D25B2E9}" type="datetimeFigureOut">
              <a:rPr lang="en-US" smtClean="0"/>
              <a:t>5/24/2024</a:t>
            </a:fld>
            <a:endParaRPr lang="en-US"/>
          </a:p>
        </p:txBody>
      </p:sp>
      <p:sp>
        <p:nvSpPr>
          <p:cNvPr id="6" name="Footer Placeholder 5">
            <a:extLst>
              <a:ext uri="{FF2B5EF4-FFF2-40B4-BE49-F238E27FC236}">
                <a16:creationId xmlns:a16="http://schemas.microsoft.com/office/drawing/2014/main" id="{B176CAC7-32A0-1066-1D0E-5FA1A14BC1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5C68C5-779F-9A8A-CA97-00CC711639EA}"/>
              </a:ext>
            </a:extLst>
          </p:cNvPr>
          <p:cNvSpPr>
            <a:spLocks noGrp="1"/>
          </p:cNvSpPr>
          <p:nvPr>
            <p:ph type="sldNum" sz="quarter" idx="12"/>
          </p:nvPr>
        </p:nvSpPr>
        <p:spPr/>
        <p:txBody>
          <a:bodyPr/>
          <a:lstStyle/>
          <a:p>
            <a:fld id="{8A574031-4158-41CA-BE9F-8C72003119A8}" type="slidenum">
              <a:rPr lang="en-US" smtClean="0"/>
              <a:t>‹#›</a:t>
            </a:fld>
            <a:endParaRPr lang="en-US"/>
          </a:p>
        </p:txBody>
      </p:sp>
    </p:spTree>
    <p:extLst>
      <p:ext uri="{BB962C8B-B14F-4D97-AF65-F5344CB8AC3E}">
        <p14:creationId xmlns:p14="http://schemas.microsoft.com/office/powerpoint/2010/main" val="1221460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075DE-38B9-2264-59DC-71660690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4ACDC5-203B-BDE2-50DF-CCDE101794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2AB133-1486-A85D-65BC-2F907F28E3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68CDC6-0764-99D2-4B42-3FEF5209D7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82B705-D3D8-9F89-08A0-87C50DA00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2F0B12-290A-7CF1-D4DF-0C8969F3C3AA}"/>
              </a:ext>
            </a:extLst>
          </p:cNvPr>
          <p:cNvSpPr>
            <a:spLocks noGrp="1"/>
          </p:cNvSpPr>
          <p:nvPr>
            <p:ph type="dt" sz="half" idx="10"/>
          </p:nvPr>
        </p:nvSpPr>
        <p:spPr/>
        <p:txBody>
          <a:bodyPr/>
          <a:lstStyle/>
          <a:p>
            <a:fld id="{FC3FAF28-98A9-4375-87C1-02AD1D25B2E9}" type="datetimeFigureOut">
              <a:rPr lang="en-US" smtClean="0"/>
              <a:t>5/24/2024</a:t>
            </a:fld>
            <a:endParaRPr lang="en-US"/>
          </a:p>
        </p:txBody>
      </p:sp>
      <p:sp>
        <p:nvSpPr>
          <p:cNvPr id="8" name="Footer Placeholder 7">
            <a:extLst>
              <a:ext uri="{FF2B5EF4-FFF2-40B4-BE49-F238E27FC236}">
                <a16:creationId xmlns:a16="http://schemas.microsoft.com/office/drawing/2014/main" id="{A60B176D-33E1-8DE5-AF1F-B858CBC5C1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ED9F7F-C179-3552-88B3-1910470FD04A}"/>
              </a:ext>
            </a:extLst>
          </p:cNvPr>
          <p:cNvSpPr>
            <a:spLocks noGrp="1"/>
          </p:cNvSpPr>
          <p:nvPr>
            <p:ph type="sldNum" sz="quarter" idx="12"/>
          </p:nvPr>
        </p:nvSpPr>
        <p:spPr/>
        <p:txBody>
          <a:bodyPr/>
          <a:lstStyle/>
          <a:p>
            <a:fld id="{8A574031-4158-41CA-BE9F-8C72003119A8}" type="slidenum">
              <a:rPr lang="en-US" smtClean="0"/>
              <a:t>‹#›</a:t>
            </a:fld>
            <a:endParaRPr lang="en-US"/>
          </a:p>
        </p:txBody>
      </p:sp>
    </p:spTree>
    <p:extLst>
      <p:ext uri="{BB962C8B-B14F-4D97-AF65-F5344CB8AC3E}">
        <p14:creationId xmlns:p14="http://schemas.microsoft.com/office/powerpoint/2010/main" val="248179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AF4E6-6214-8C9E-3C95-07E6F2071B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CB85F3-86EA-EB1C-8F4F-0D0BD8A73630}"/>
              </a:ext>
            </a:extLst>
          </p:cNvPr>
          <p:cNvSpPr>
            <a:spLocks noGrp="1"/>
          </p:cNvSpPr>
          <p:nvPr>
            <p:ph type="dt" sz="half" idx="10"/>
          </p:nvPr>
        </p:nvSpPr>
        <p:spPr/>
        <p:txBody>
          <a:bodyPr/>
          <a:lstStyle/>
          <a:p>
            <a:fld id="{FC3FAF28-98A9-4375-87C1-02AD1D25B2E9}" type="datetimeFigureOut">
              <a:rPr lang="en-US" smtClean="0"/>
              <a:t>5/24/2024</a:t>
            </a:fld>
            <a:endParaRPr lang="en-US"/>
          </a:p>
        </p:txBody>
      </p:sp>
      <p:sp>
        <p:nvSpPr>
          <p:cNvPr id="4" name="Footer Placeholder 3">
            <a:extLst>
              <a:ext uri="{FF2B5EF4-FFF2-40B4-BE49-F238E27FC236}">
                <a16:creationId xmlns:a16="http://schemas.microsoft.com/office/drawing/2014/main" id="{AFA0382C-9455-E29D-8BCF-65CDD912F2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7E8F2C-CD7E-574E-F4B9-3DA0067A1AF9}"/>
              </a:ext>
            </a:extLst>
          </p:cNvPr>
          <p:cNvSpPr>
            <a:spLocks noGrp="1"/>
          </p:cNvSpPr>
          <p:nvPr>
            <p:ph type="sldNum" sz="quarter" idx="12"/>
          </p:nvPr>
        </p:nvSpPr>
        <p:spPr/>
        <p:txBody>
          <a:bodyPr/>
          <a:lstStyle/>
          <a:p>
            <a:fld id="{8A574031-4158-41CA-BE9F-8C72003119A8}" type="slidenum">
              <a:rPr lang="en-US" smtClean="0"/>
              <a:t>‹#›</a:t>
            </a:fld>
            <a:endParaRPr lang="en-US"/>
          </a:p>
        </p:txBody>
      </p:sp>
    </p:spTree>
    <p:extLst>
      <p:ext uri="{BB962C8B-B14F-4D97-AF65-F5344CB8AC3E}">
        <p14:creationId xmlns:p14="http://schemas.microsoft.com/office/powerpoint/2010/main" val="897466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976100-778B-174B-8707-DF261D1368CB}"/>
              </a:ext>
            </a:extLst>
          </p:cNvPr>
          <p:cNvSpPr>
            <a:spLocks noGrp="1"/>
          </p:cNvSpPr>
          <p:nvPr>
            <p:ph type="dt" sz="half" idx="10"/>
          </p:nvPr>
        </p:nvSpPr>
        <p:spPr/>
        <p:txBody>
          <a:bodyPr/>
          <a:lstStyle/>
          <a:p>
            <a:fld id="{FC3FAF28-98A9-4375-87C1-02AD1D25B2E9}" type="datetimeFigureOut">
              <a:rPr lang="en-US" smtClean="0"/>
              <a:t>5/24/2024</a:t>
            </a:fld>
            <a:endParaRPr lang="en-US"/>
          </a:p>
        </p:txBody>
      </p:sp>
      <p:sp>
        <p:nvSpPr>
          <p:cNvPr id="3" name="Footer Placeholder 2">
            <a:extLst>
              <a:ext uri="{FF2B5EF4-FFF2-40B4-BE49-F238E27FC236}">
                <a16:creationId xmlns:a16="http://schemas.microsoft.com/office/drawing/2014/main" id="{3F7D8E53-26AE-4FA6-65DC-9674B0BD5C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CD6166-1196-5832-570A-FB9C641A10D1}"/>
              </a:ext>
            </a:extLst>
          </p:cNvPr>
          <p:cNvSpPr>
            <a:spLocks noGrp="1"/>
          </p:cNvSpPr>
          <p:nvPr>
            <p:ph type="sldNum" sz="quarter" idx="12"/>
          </p:nvPr>
        </p:nvSpPr>
        <p:spPr/>
        <p:txBody>
          <a:bodyPr/>
          <a:lstStyle/>
          <a:p>
            <a:fld id="{8A574031-4158-41CA-BE9F-8C72003119A8}" type="slidenum">
              <a:rPr lang="en-US" smtClean="0"/>
              <a:t>‹#›</a:t>
            </a:fld>
            <a:endParaRPr lang="en-US"/>
          </a:p>
        </p:txBody>
      </p:sp>
    </p:spTree>
    <p:extLst>
      <p:ext uri="{BB962C8B-B14F-4D97-AF65-F5344CB8AC3E}">
        <p14:creationId xmlns:p14="http://schemas.microsoft.com/office/powerpoint/2010/main" val="206819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810B1-C66A-F504-140E-52D0409E8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125819-7078-4508-6DF8-E02055B538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718375-B2F0-3518-ED62-0F08BD50A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F5D3C7-ED6E-7B82-2B9F-40B03E6A9348}"/>
              </a:ext>
            </a:extLst>
          </p:cNvPr>
          <p:cNvSpPr>
            <a:spLocks noGrp="1"/>
          </p:cNvSpPr>
          <p:nvPr>
            <p:ph type="dt" sz="half" idx="10"/>
          </p:nvPr>
        </p:nvSpPr>
        <p:spPr/>
        <p:txBody>
          <a:bodyPr/>
          <a:lstStyle/>
          <a:p>
            <a:fld id="{FC3FAF28-98A9-4375-87C1-02AD1D25B2E9}" type="datetimeFigureOut">
              <a:rPr lang="en-US" smtClean="0"/>
              <a:t>5/24/2024</a:t>
            </a:fld>
            <a:endParaRPr lang="en-US"/>
          </a:p>
        </p:txBody>
      </p:sp>
      <p:sp>
        <p:nvSpPr>
          <p:cNvPr id="6" name="Footer Placeholder 5">
            <a:extLst>
              <a:ext uri="{FF2B5EF4-FFF2-40B4-BE49-F238E27FC236}">
                <a16:creationId xmlns:a16="http://schemas.microsoft.com/office/drawing/2014/main" id="{2D72F8EB-AD75-539A-9F6C-EA4C039F38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47D63-67BC-AB1B-B5B2-6A1A57DB7F8C}"/>
              </a:ext>
            </a:extLst>
          </p:cNvPr>
          <p:cNvSpPr>
            <a:spLocks noGrp="1"/>
          </p:cNvSpPr>
          <p:nvPr>
            <p:ph type="sldNum" sz="quarter" idx="12"/>
          </p:nvPr>
        </p:nvSpPr>
        <p:spPr/>
        <p:txBody>
          <a:bodyPr/>
          <a:lstStyle/>
          <a:p>
            <a:fld id="{8A574031-4158-41CA-BE9F-8C72003119A8}" type="slidenum">
              <a:rPr lang="en-US" smtClean="0"/>
              <a:t>‹#›</a:t>
            </a:fld>
            <a:endParaRPr lang="en-US"/>
          </a:p>
        </p:txBody>
      </p:sp>
    </p:spTree>
    <p:extLst>
      <p:ext uri="{BB962C8B-B14F-4D97-AF65-F5344CB8AC3E}">
        <p14:creationId xmlns:p14="http://schemas.microsoft.com/office/powerpoint/2010/main" val="3408272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82562-CA3C-F835-D7DB-F7CA6F030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9D7019-1811-3619-AC30-F6B60B3AD5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06BD2C-ADEB-BE21-929E-00CC04748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1419EF-640D-166D-580D-E2BF2B10B35B}"/>
              </a:ext>
            </a:extLst>
          </p:cNvPr>
          <p:cNvSpPr>
            <a:spLocks noGrp="1"/>
          </p:cNvSpPr>
          <p:nvPr>
            <p:ph type="dt" sz="half" idx="10"/>
          </p:nvPr>
        </p:nvSpPr>
        <p:spPr/>
        <p:txBody>
          <a:bodyPr/>
          <a:lstStyle/>
          <a:p>
            <a:fld id="{FC3FAF28-98A9-4375-87C1-02AD1D25B2E9}" type="datetimeFigureOut">
              <a:rPr lang="en-US" smtClean="0"/>
              <a:t>5/24/2024</a:t>
            </a:fld>
            <a:endParaRPr lang="en-US"/>
          </a:p>
        </p:txBody>
      </p:sp>
      <p:sp>
        <p:nvSpPr>
          <p:cNvPr id="6" name="Footer Placeholder 5">
            <a:extLst>
              <a:ext uri="{FF2B5EF4-FFF2-40B4-BE49-F238E27FC236}">
                <a16:creationId xmlns:a16="http://schemas.microsoft.com/office/drawing/2014/main" id="{70C85766-3755-F24B-D5B2-17C2CDBE9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B9E9FB-0AAB-A174-3C9F-FC194E37D15A}"/>
              </a:ext>
            </a:extLst>
          </p:cNvPr>
          <p:cNvSpPr>
            <a:spLocks noGrp="1"/>
          </p:cNvSpPr>
          <p:nvPr>
            <p:ph type="sldNum" sz="quarter" idx="12"/>
          </p:nvPr>
        </p:nvSpPr>
        <p:spPr/>
        <p:txBody>
          <a:bodyPr/>
          <a:lstStyle/>
          <a:p>
            <a:fld id="{8A574031-4158-41CA-BE9F-8C72003119A8}" type="slidenum">
              <a:rPr lang="en-US" smtClean="0"/>
              <a:t>‹#›</a:t>
            </a:fld>
            <a:endParaRPr lang="en-US"/>
          </a:p>
        </p:txBody>
      </p:sp>
    </p:spTree>
    <p:extLst>
      <p:ext uri="{BB962C8B-B14F-4D97-AF65-F5344CB8AC3E}">
        <p14:creationId xmlns:p14="http://schemas.microsoft.com/office/powerpoint/2010/main" val="270191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ABA85B-0B6A-8066-19E4-37F1D2F70D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E8B01-2E81-F2AC-B92F-B414B1EDC2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3B116-A972-B830-4F88-342CF3C0C2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FAF28-98A9-4375-87C1-02AD1D25B2E9}" type="datetimeFigureOut">
              <a:rPr lang="en-US" smtClean="0"/>
              <a:t>5/24/2024</a:t>
            </a:fld>
            <a:endParaRPr lang="en-US"/>
          </a:p>
        </p:txBody>
      </p:sp>
      <p:sp>
        <p:nvSpPr>
          <p:cNvPr id="5" name="Footer Placeholder 4">
            <a:extLst>
              <a:ext uri="{FF2B5EF4-FFF2-40B4-BE49-F238E27FC236}">
                <a16:creationId xmlns:a16="http://schemas.microsoft.com/office/drawing/2014/main" id="{216DFEF2-B4E8-F61C-A7AE-AE0A59AFB7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C6AC5C-11B7-CE94-A5D4-7EFA120BC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74031-4158-41CA-BE9F-8C72003119A8}" type="slidenum">
              <a:rPr lang="en-US" smtClean="0"/>
              <a:t>‹#›</a:t>
            </a:fld>
            <a:endParaRPr lang="en-US"/>
          </a:p>
        </p:txBody>
      </p:sp>
    </p:spTree>
    <p:extLst>
      <p:ext uri="{BB962C8B-B14F-4D97-AF65-F5344CB8AC3E}">
        <p14:creationId xmlns:p14="http://schemas.microsoft.com/office/powerpoint/2010/main" val="2982107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hyperlink" Target="mailto:Christopher.Sperling@CalvertCountyMD.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grayscl/>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1B28-BA07-0887-7F6F-965C301808BD}"/>
              </a:ext>
            </a:extLst>
          </p:cNvPr>
          <p:cNvSpPr>
            <a:spLocks noGrp="1"/>
          </p:cNvSpPr>
          <p:nvPr>
            <p:ph type="ctrTitle"/>
          </p:nvPr>
        </p:nvSpPr>
        <p:spPr>
          <a:xfrm>
            <a:off x="1524000" y="213519"/>
            <a:ext cx="9144000" cy="2387600"/>
          </a:xfrm>
        </p:spPr>
        <p:txBody>
          <a:bodyPr/>
          <a:lstStyle/>
          <a:p>
            <a:r>
              <a:rPr lang="en-US" b="1" dirty="0">
                <a:ln w="12700">
                  <a:solidFill>
                    <a:schemeClr val="bg1">
                      <a:lumMod val="95000"/>
                    </a:schemeClr>
                  </a:solidFill>
                </a:ln>
                <a:effectLst>
                  <a:outerShdw blurRad="38100" dist="38100" dir="2700000" algn="tl">
                    <a:srgbClr val="000000">
                      <a:alpha val="43137"/>
                    </a:srgbClr>
                  </a:outerShdw>
                </a:effectLst>
                <a:latin typeface="+mn-lt"/>
              </a:rPr>
              <a:t>Southern Maryland National Heritage Area</a:t>
            </a:r>
          </a:p>
        </p:txBody>
      </p:sp>
      <p:sp>
        <p:nvSpPr>
          <p:cNvPr id="3" name="Subtitle 2">
            <a:extLst>
              <a:ext uri="{FF2B5EF4-FFF2-40B4-BE49-F238E27FC236}">
                <a16:creationId xmlns:a16="http://schemas.microsoft.com/office/drawing/2014/main" id="{5B055EAC-A3C8-74BF-902A-72C3CD9198C3}"/>
              </a:ext>
            </a:extLst>
          </p:cNvPr>
          <p:cNvSpPr>
            <a:spLocks noGrp="1"/>
          </p:cNvSpPr>
          <p:nvPr>
            <p:ph type="subTitle" idx="1"/>
          </p:nvPr>
        </p:nvSpPr>
        <p:spPr>
          <a:xfrm>
            <a:off x="1699098" y="3159919"/>
            <a:ext cx="9144000" cy="1655762"/>
          </a:xfrm>
        </p:spPr>
        <p:txBody>
          <a:bodyPr>
            <a:normAutofit/>
          </a:bodyPr>
          <a:lstStyle/>
          <a:p>
            <a:r>
              <a:rPr lang="en-US" sz="3200" b="1" dirty="0">
                <a:effectLst>
                  <a:outerShdw blurRad="38100" dist="38100" dir="2700000" algn="tl">
                    <a:srgbClr val="000000">
                      <a:alpha val="43137"/>
                    </a:srgbClr>
                  </a:outerShdw>
                </a:effectLst>
                <a:latin typeface="+mj-lt"/>
              </a:rPr>
              <a:t>Opportunities for Environmental  Conservation </a:t>
            </a:r>
          </a:p>
        </p:txBody>
      </p:sp>
      <p:sp>
        <p:nvSpPr>
          <p:cNvPr id="4" name="Subtitle 2">
            <a:extLst>
              <a:ext uri="{FF2B5EF4-FFF2-40B4-BE49-F238E27FC236}">
                <a16:creationId xmlns:a16="http://schemas.microsoft.com/office/drawing/2014/main" id="{685A0881-B39A-5A47-D826-05BA95B51CF5}"/>
              </a:ext>
            </a:extLst>
          </p:cNvPr>
          <p:cNvSpPr txBox="1">
            <a:spLocks/>
          </p:cNvSpPr>
          <p:nvPr/>
        </p:nvSpPr>
        <p:spPr>
          <a:xfrm>
            <a:off x="9259111" y="5090809"/>
            <a:ext cx="3167974"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dirty="0">
                <a:effectLst>
                  <a:outerShdw blurRad="38100" dist="38100" dir="2700000" algn="tl">
                    <a:srgbClr val="000000">
                      <a:alpha val="43137"/>
                    </a:srgbClr>
                  </a:outerShdw>
                </a:effectLst>
                <a:latin typeface="+mj-lt"/>
              </a:rPr>
              <a:t>Christopher Sperling</a:t>
            </a:r>
          </a:p>
          <a:p>
            <a:pPr algn="l"/>
            <a:r>
              <a:rPr lang="en-US" sz="1600" b="1" dirty="0">
                <a:effectLst>
                  <a:outerShdw blurRad="38100" dist="38100" dir="2700000" algn="tl">
                    <a:srgbClr val="000000">
                      <a:alpha val="43137"/>
                    </a:srgbClr>
                  </a:outerShdw>
                </a:effectLst>
                <a:latin typeface="+mj-lt"/>
              </a:rPr>
              <a:t>Historic Preservation Planner</a:t>
            </a:r>
          </a:p>
          <a:p>
            <a:pPr algn="l"/>
            <a:r>
              <a:rPr lang="en-US" sz="1600" b="1" dirty="0">
                <a:effectLst>
                  <a:outerShdw blurRad="38100" dist="38100" dir="2700000" algn="tl">
                    <a:srgbClr val="000000">
                      <a:alpha val="43137"/>
                    </a:srgbClr>
                  </a:outerShdw>
                </a:effectLst>
                <a:latin typeface="+mj-lt"/>
              </a:rPr>
              <a:t>Calvert Environmental Commission</a:t>
            </a:r>
          </a:p>
          <a:p>
            <a:pPr algn="l"/>
            <a:r>
              <a:rPr lang="en-US" sz="1600" b="1" dirty="0">
                <a:effectLst>
                  <a:outerShdw blurRad="38100" dist="38100" dir="2700000" algn="tl">
                    <a:srgbClr val="000000">
                      <a:alpha val="43137"/>
                    </a:srgbClr>
                  </a:outerShdw>
                </a:effectLst>
                <a:latin typeface="+mj-lt"/>
              </a:rPr>
              <a:t>May 20, 2024</a:t>
            </a:r>
          </a:p>
        </p:txBody>
      </p:sp>
    </p:spTree>
    <p:extLst>
      <p:ext uri="{BB962C8B-B14F-4D97-AF65-F5344CB8AC3E}">
        <p14:creationId xmlns:p14="http://schemas.microsoft.com/office/powerpoint/2010/main" val="1093726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l="-4000" r="-4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AAA217-69DC-9761-0210-A81943FBAEBF}"/>
              </a:ext>
            </a:extLst>
          </p:cNvPr>
          <p:cNvSpPr txBox="1"/>
          <p:nvPr/>
        </p:nvSpPr>
        <p:spPr>
          <a:xfrm>
            <a:off x="0" y="0"/>
            <a:ext cx="5938347" cy="523220"/>
          </a:xfrm>
          <a:prstGeom prst="rect">
            <a:avLst/>
          </a:prstGeom>
          <a:noFill/>
        </p:spPr>
        <p:txBody>
          <a:bodyPr wrap="square" rtlCol="0">
            <a:spAutoFit/>
          </a:bodyPr>
          <a:lstStyle/>
          <a:p>
            <a:r>
              <a:rPr lang="en-US" sz="2800" b="1" dirty="0"/>
              <a:t>What is a National Heritage Area?</a:t>
            </a:r>
          </a:p>
        </p:txBody>
      </p:sp>
      <p:sp>
        <p:nvSpPr>
          <p:cNvPr id="8" name="TextBox 7">
            <a:extLst>
              <a:ext uri="{FF2B5EF4-FFF2-40B4-BE49-F238E27FC236}">
                <a16:creationId xmlns:a16="http://schemas.microsoft.com/office/drawing/2014/main" id="{51CE5579-621F-7C8A-D863-E89730DE5BFB}"/>
              </a:ext>
            </a:extLst>
          </p:cNvPr>
          <p:cNvSpPr txBox="1"/>
          <p:nvPr/>
        </p:nvSpPr>
        <p:spPr>
          <a:xfrm>
            <a:off x="914399" y="1720840"/>
            <a:ext cx="10699532" cy="3416320"/>
          </a:xfrm>
          <a:prstGeom prst="rect">
            <a:avLst/>
          </a:prstGeom>
          <a:solidFill>
            <a:schemeClr val="bg1">
              <a:alpha val="66000"/>
            </a:schemeClr>
          </a:solidFill>
        </p:spPr>
        <p:txBody>
          <a:bodyPr wrap="square">
            <a:spAutoFit/>
          </a:bodyPr>
          <a:lstStyle/>
          <a:p>
            <a:r>
              <a:rPr lang="en-US" sz="2400" b="1" i="0" dirty="0">
                <a:solidFill>
                  <a:srgbClr val="212529"/>
                </a:solidFill>
                <a:effectLst/>
                <a:latin typeface="Helvetica Neue"/>
              </a:rPr>
              <a:t>National Heritage Areas preserve and protect historic and cultural resources by engaging the public through a variety of educational programs. NHAs work to reach new and diverse audiences, share meaningful stories, and connect residents, teachers, and students to history in their own backyards. Since National Heritage Areas need to match federal funding, they work with their partners to connect students and educators with natural and cultural resources as well as fostering civic engagement to strengthen the public understanding and relevance of heritage sites. </a:t>
            </a:r>
            <a:endParaRPr lang="en-US" sz="2400" b="1" dirty="0"/>
          </a:p>
        </p:txBody>
      </p:sp>
    </p:spTree>
    <p:extLst>
      <p:ext uri="{BB962C8B-B14F-4D97-AF65-F5344CB8AC3E}">
        <p14:creationId xmlns:p14="http://schemas.microsoft.com/office/powerpoint/2010/main" val="234189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extLst>
              <a:ext uri="{BEBA8EAE-BF5A-486C-A8C5-ECC9F3942E4B}">
                <a14:imgProps xmlns:a14="http://schemas.microsoft.com/office/drawing/2010/main">
                  <a14:imgLayer r:embed="rId3">
                    <a14:imgEffect>
                      <a14:artisticBlur radius="7"/>
                    </a14:imgEffect>
                    <a14:imgEffect>
                      <a14:colorTemperature colorTemp="11200"/>
                    </a14:imgEffect>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1030" name="Picture 6" descr="Map of Heritage Areas">
            <a:extLst>
              <a:ext uri="{FF2B5EF4-FFF2-40B4-BE49-F238E27FC236}">
                <a16:creationId xmlns:a16="http://schemas.microsoft.com/office/drawing/2014/main" id="{E5BD8F18-6EFD-5F50-B44C-67E552054E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69" b="10986"/>
          <a:stretch/>
        </p:blipFill>
        <p:spPr bwMode="auto">
          <a:xfrm>
            <a:off x="1103722" y="523220"/>
            <a:ext cx="10299861" cy="63347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F1304C-DFEA-5D07-FF53-0C1DBEC7E1A4}"/>
              </a:ext>
            </a:extLst>
          </p:cNvPr>
          <p:cNvSpPr txBox="1"/>
          <p:nvPr/>
        </p:nvSpPr>
        <p:spPr>
          <a:xfrm>
            <a:off x="6253653" y="0"/>
            <a:ext cx="5938347" cy="523220"/>
          </a:xfrm>
          <a:prstGeom prst="rect">
            <a:avLst/>
          </a:prstGeom>
          <a:noFill/>
        </p:spPr>
        <p:txBody>
          <a:bodyPr wrap="square" rtlCol="0">
            <a:spAutoFit/>
          </a:bodyPr>
          <a:lstStyle/>
          <a:p>
            <a:pPr algn="r"/>
            <a:r>
              <a:rPr lang="en-US" sz="2800" b="1" dirty="0"/>
              <a:t>Maryland Heritage Areas</a:t>
            </a:r>
          </a:p>
        </p:txBody>
      </p:sp>
      <p:sp>
        <p:nvSpPr>
          <p:cNvPr id="4" name="Rectangle 3">
            <a:extLst>
              <a:ext uri="{FF2B5EF4-FFF2-40B4-BE49-F238E27FC236}">
                <a16:creationId xmlns:a16="http://schemas.microsoft.com/office/drawing/2014/main" id="{31151473-7418-6970-4039-8DCB2EF1DDD2}"/>
              </a:ext>
            </a:extLst>
          </p:cNvPr>
          <p:cNvSpPr/>
          <p:nvPr/>
        </p:nvSpPr>
        <p:spPr>
          <a:xfrm>
            <a:off x="5863021" y="3924179"/>
            <a:ext cx="2303054" cy="182860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4B40715-1523-5D81-E95C-F1A0F6E2A916}"/>
              </a:ext>
            </a:extLst>
          </p:cNvPr>
          <p:cNvGrpSpPr/>
          <p:nvPr/>
        </p:nvGrpSpPr>
        <p:grpSpPr>
          <a:xfrm>
            <a:off x="1572611" y="4515317"/>
            <a:ext cx="4254500" cy="646331"/>
            <a:chOff x="1572611" y="4515317"/>
            <a:chExt cx="4254500" cy="646331"/>
          </a:xfrm>
        </p:grpSpPr>
        <p:sp>
          <p:nvSpPr>
            <p:cNvPr id="6" name="TextBox 5">
              <a:extLst>
                <a:ext uri="{FF2B5EF4-FFF2-40B4-BE49-F238E27FC236}">
                  <a16:creationId xmlns:a16="http://schemas.microsoft.com/office/drawing/2014/main" id="{BB5A8019-6B8D-03E9-EB30-7F8B17FA5E53}"/>
                </a:ext>
              </a:extLst>
            </p:cNvPr>
            <p:cNvSpPr txBox="1"/>
            <p:nvPr/>
          </p:nvSpPr>
          <p:spPr>
            <a:xfrm>
              <a:off x="1572611" y="4515317"/>
              <a:ext cx="2743200" cy="646331"/>
            </a:xfrm>
            <a:prstGeom prst="rect">
              <a:avLst/>
            </a:prstGeom>
            <a:solidFill>
              <a:schemeClr val="bg1"/>
            </a:solidFill>
            <a:ln w="38100">
              <a:solidFill>
                <a:srgbClr val="FF0000"/>
              </a:solidFill>
            </a:ln>
          </p:spPr>
          <p:txBody>
            <a:bodyPr wrap="square" rtlCol="0">
              <a:spAutoFit/>
            </a:bodyPr>
            <a:lstStyle/>
            <a:p>
              <a:r>
                <a:rPr lang="en-US" b="1" dirty="0">
                  <a:solidFill>
                    <a:srgbClr val="FF0000"/>
                  </a:solidFill>
                  <a:effectLst>
                    <a:outerShdw blurRad="38100" dist="38100" dir="2700000" algn="tl">
                      <a:srgbClr val="000000">
                        <a:alpha val="43137"/>
                      </a:srgbClr>
                    </a:outerShdw>
                  </a:effectLst>
                </a:rPr>
                <a:t>Southern Maryland</a:t>
              </a:r>
            </a:p>
            <a:p>
              <a:r>
                <a:rPr lang="en-US" b="1" dirty="0">
                  <a:solidFill>
                    <a:srgbClr val="FF0000"/>
                  </a:solidFill>
                  <a:effectLst>
                    <a:outerShdw blurRad="38100" dist="38100" dir="2700000" algn="tl">
                      <a:srgbClr val="000000">
                        <a:alpha val="43137"/>
                      </a:srgbClr>
                    </a:outerShdw>
                  </a:effectLst>
                </a:rPr>
                <a:t>National Heritage Area</a:t>
              </a:r>
            </a:p>
          </p:txBody>
        </p:sp>
        <p:cxnSp>
          <p:nvCxnSpPr>
            <p:cNvPr id="8" name="Straight Arrow Connector 7">
              <a:extLst>
                <a:ext uri="{FF2B5EF4-FFF2-40B4-BE49-F238E27FC236}">
                  <a16:creationId xmlns:a16="http://schemas.microsoft.com/office/drawing/2014/main" id="{FB51F3A8-BBB7-9F3F-D4A7-BFAAFAC61C0D}"/>
                </a:ext>
              </a:extLst>
            </p:cNvPr>
            <p:cNvCxnSpPr>
              <a:cxnSpLocks/>
            </p:cNvCxnSpPr>
            <p:nvPr/>
          </p:nvCxnSpPr>
          <p:spPr>
            <a:xfrm>
              <a:off x="4315811" y="4838482"/>
              <a:ext cx="1511300" cy="0"/>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pic>
        <p:nvPicPr>
          <p:cNvPr id="1032" name="Picture 8" descr="Home - Destination Southern Maryland">
            <a:extLst>
              <a:ext uri="{FF2B5EF4-FFF2-40B4-BE49-F238E27FC236}">
                <a16:creationId xmlns:a16="http://schemas.microsoft.com/office/drawing/2014/main" id="{626CEA83-FA79-7DBD-3F30-9061D868FC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88" t="27222" r="25853" b="19815"/>
          <a:stretch/>
        </p:blipFill>
        <p:spPr bwMode="auto">
          <a:xfrm>
            <a:off x="4075683" y="630516"/>
            <a:ext cx="7404100" cy="61201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Home - Destination Southern Maryland">
            <a:extLst>
              <a:ext uri="{FF2B5EF4-FFF2-40B4-BE49-F238E27FC236}">
                <a16:creationId xmlns:a16="http://schemas.microsoft.com/office/drawing/2014/main" id="{2AFC85D2-4EEE-5AB5-374E-591D25536D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69" y="226078"/>
            <a:ext cx="3464532" cy="346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68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1000"/>
                                        <p:tgtEl>
                                          <p:spTgt spid="4"/>
                                        </p:tgtEl>
                                      </p:cBhvr>
                                    </p:animEffect>
                                  </p:childTnLst>
                                </p:cTn>
                              </p:par>
                              <p:par>
                                <p:cTn id="15" presetID="2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1000"/>
                                        <p:tgtEl>
                                          <p:spTgt spid="1030"/>
                                        </p:tgtEl>
                                        <p:attrNameLst>
                                          <p:attrName>ppt_w</p:attrName>
                                        </p:attrNameLst>
                                      </p:cBhvr>
                                      <p:tavLst>
                                        <p:tav tm="0">
                                          <p:val>
                                            <p:strVal val="ppt_w"/>
                                          </p:val>
                                        </p:tav>
                                        <p:tav tm="100000">
                                          <p:val>
                                            <p:fltVal val="0"/>
                                          </p:val>
                                        </p:tav>
                                      </p:tavLst>
                                    </p:anim>
                                    <p:anim calcmode="lin" valueType="num">
                                      <p:cBhvr>
                                        <p:cTn id="22" dur="1000"/>
                                        <p:tgtEl>
                                          <p:spTgt spid="1030"/>
                                        </p:tgtEl>
                                        <p:attrNameLst>
                                          <p:attrName>ppt_h</p:attrName>
                                        </p:attrNameLst>
                                      </p:cBhvr>
                                      <p:tavLst>
                                        <p:tav tm="0">
                                          <p:val>
                                            <p:strVal val="ppt_h"/>
                                          </p:val>
                                        </p:tav>
                                        <p:tav tm="100000">
                                          <p:val>
                                            <p:fltVal val="0"/>
                                          </p:val>
                                        </p:tav>
                                      </p:tavLst>
                                    </p:anim>
                                    <p:animEffect transition="out" filter="fade">
                                      <p:cBhvr>
                                        <p:cTn id="23" dur="1000"/>
                                        <p:tgtEl>
                                          <p:spTgt spid="1030"/>
                                        </p:tgtEl>
                                      </p:cBhvr>
                                    </p:animEffect>
                                    <p:set>
                                      <p:cBhvr>
                                        <p:cTn id="24" dur="1" fill="hold">
                                          <p:stCondLst>
                                            <p:cond delay="999"/>
                                          </p:stCondLst>
                                        </p:cTn>
                                        <p:tgtEl>
                                          <p:spTgt spid="1030"/>
                                        </p:tgtEl>
                                        <p:attrNameLst>
                                          <p:attrName>style.visibility</p:attrName>
                                        </p:attrNameLst>
                                      </p:cBhvr>
                                      <p:to>
                                        <p:strVal val="hidden"/>
                                      </p:to>
                                    </p:set>
                                  </p:childTnLst>
                                </p:cTn>
                              </p:par>
                              <p:par>
                                <p:cTn id="25" presetID="53" presetClass="exit" presetSubtype="32" fill="hold" grpId="1" nodeType="withEffect">
                                  <p:stCondLst>
                                    <p:cond delay="0"/>
                                  </p:stCondLst>
                                  <p:childTnLst>
                                    <p:anim calcmode="lin" valueType="num">
                                      <p:cBhvr>
                                        <p:cTn id="26" dur="1000"/>
                                        <p:tgtEl>
                                          <p:spTgt spid="4"/>
                                        </p:tgtEl>
                                        <p:attrNameLst>
                                          <p:attrName>ppt_w</p:attrName>
                                        </p:attrNameLst>
                                      </p:cBhvr>
                                      <p:tavLst>
                                        <p:tav tm="0">
                                          <p:val>
                                            <p:strVal val="ppt_w"/>
                                          </p:val>
                                        </p:tav>
                                        <p:tav tm="100000">
                                          <p:val>
                                            <p:fltVal val="0"/>
                                          </p:val>
                                        </p:tav>
                                      </p:tavLst>
                                    </p:anim>
                                    <p:anim calcmode="lin" valueType="num">
                                      <p:cBhvr>
                                        <p:cTn id="27" dur="1000"/>
                                        <p:tgtEl>
                                          <p:spTgt spid="4"/>
                                        </p:tgtEl>
                                        <p:attrNameLst>
                                          <p:attrName>ppt_h</p:attrName>
                                        </p:attrNameLst>
                                      </p:cBhvr>
                                      <p:tavLst>
                                        <p:tav tm="0">
                                          <p:val>
                                            <p:strVal val="ppt_h"/>
                                          </p:val>
                                        </p:tav>
                                        <p:tav tm="100000">
                                          <p:val>
                                            <p:fltVal val="0"/>
                                          </p:val>
                                        </p:tav>
                                      </p:tavLst>
                                    </p:anim>
                                    <p:animEffect transition="out" filter="fade">
                                      <p:cBhvr>
                                        <p:cTn id="28" dur="1000"/>
                                        <p:tgtEl>
                                          <p:spTgt spid="4"/>
                                        </p:tgtEl>
                                      </p:cBhvr>
                                    </p:animEffect>
                                    <p:set>
                                      <p:cBhvr>
                                        <p:cTn id="29" dur="1" fill="hold">
                                          <p:stCondLst>
                                            <p:cond delay="999"/>
                                          </p:stCondLst>
                                        </p:cTn>
                                        <p:tgtEl>
                                          <p:spTgt spid="4"/>
                                        </p:tgtEl>
                                        <p:attrNameLst>
                                          <p:attrName>style.visibility</p:attrName>
                                        </p:attrNameLst>
                                      </p:cBhvr>
                                      <p:to>
                                        <p:strVal val="hidden"/>
                                      </p:to>
                                    </p:set>
                                  </p:childTnLst>
                                </p:cTn>
                              </p:par>
                              <p:par>
                                <p:cTn id="30" presetID="53" presetClass="exit" presetSubtype="32" fill="hold" nodeType="withEffect">
                                  <p:stCondLst>
                                    <p:cond delay="0"/>
                                  </p:stCondLst>
                                  <p:childTnLst>
                                    <p:anim calcmode="lin" valueType="num">
                                      <p:cBhvr>
                                        <p:cTn id="31" dur="1000"/>
                                        <p:tgtEl>
                                          <p:spTgt spid="10"/>
                                        </p:tgtEl>
                                        <p:attrNameLst>
                                          <p:attrName>ppt_w</p:attrName>
                                        </p:attrNameLst>
                                      </p:cBhvr>
                                      <p:tavLst>
                                        <p:tav tm="0">
                                          <p:val>
                                            <p:strVal val="ppt_w"/>
                                          </p:val>
                                        </p:tav>
                                        <p:tav tm="100000">
                                          <p:val>
                                            <p:fltVal val="0"/>
                                          </p:val>
                                        </p:tav>
                                      </p:tavLst>
                                    </p:anim>
                                    <p:anim calcmode="lin" valueType="num">
                                      <p:cBhvr>
                                        <p:cTn id="32" dur="1000"/>
                                        <p:tgtEl>
                                          <p:spTgt spid="10"/>
                                        </p:tgtEl>
                                        <p:attrNameLst>
                                          <p:attrName>ppt_h</p:attrName>
                                        </p:attrNameLst>
                                      </p:cBhvr>
                                      <p:tavLst>
                                        <p:tav tm="0">
                                          <p:val>
                                            <p:strVal val="ppt_h"/>
                                          </p:val>
                                        </p:tav>
                                        <p:tav tm="100000">
                                          <p:val>
                                            <p:fltVal val="0"/>
                                          </p:val>
                                        </p:tav>
                                      </p:tavLst>
                                    </p:anim>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cTn>
                              </p:par>
                              <p:par>
                                <p:cTn id="35" presetID="53" presetClass="entr" presetSubtype="16" fill="hold" nodeType="withEffect">
                                  <p:stCondLst>
                                    <p:cond delay="0"/>
                                  </p:stCondLst>
                                  <p:childTnLst>
                                    <p:set>
                                      <p:cBhvr>
                                        <p:cTn id="36" dur="1" fill="hold">
                                          <p:stCondLst>
                                            <p:cond delay="0"/>
                                          </p:stCondLst>
                                        </p:cTn>
                                        <p:tgtEl>
                                          <p:spTgt spid="1032"/>
                                        </p:tgtEl>
                                        <p:attrNameLst>
                                          <p:attrName>style.visibility</p:attrName>
                                        </p:attrNameLst>
                                      </p:cBhvr>
                                      <p:to>
                                        <p:strVal val="visible"/>
                                      </p:to>
                                    </p:set>
                                    <p:anim calcmode="lin" valueType="num">
                                      <p:cBhvr>
                                        <p:cTn id="37" dur="1000" fill="hold"/>
                                        <p:tgtEl>
                                          <p:spTgt spid="1032"/>
                                        </p:tgtEl>
                                        <p:attrNameLst>
                                          <p:attrName>ppt_w</p:attrName>
                                        </p:attrNameLst>
                                      </p:cBhvr>
                                      <p:tavLst>
                                        <p:tav tm="0">
                                          <p:val>
                                            <p:fltVal val="0"/>
                                          </p:val>
                                        </p:tav>
                                        <p:tav tm="100000">
                                          <p:val>
                                            <p:strVal val="#ppt_w"/>
                                          </p:val>
                                        </p:tav>
                                      </p:tavLst>
                                    </p:anim>
                                    <p:anim calcmode="lin" valueType="num">
                                      <p:cBhvr>
                                        <p:cTn id="38" dur="1000" fill="hold"/>
                                        <p:tgtEl>
                                          <p:spTgt spid="1032"/>
                                        </p:tgtEl>
                                        <p:attrNameLst>
                                          <p:attrName>ppt_h</p:attrName>
                                        </p:attrNameLst>
                                      </p:cBhvr>
                                      <p:tavLst>
                                        <p:tav tm="0">
                                          <p:val>
                                            <p:fltVal val="0"/>
                                          </p:val>
                                        </p:tav>
                                        <p:tav tm="100000">
                                          <p:val>
                                            <p:strVal val="#ppt_h"/>
                                          </p:val>
                                        </p:tav>
                                      </p:tavLst>
                                    </p:anim>
                                    <p:animEffect transition="in" filter="fade">
                                      <p:cBhvr>
                                        <p:cTn id="39" dur="1000"/>
                                        <p:tgtEl>
                                          <p:spTgt spid="1032"/>
                                        </p:tgtEl>
                                      </p:cBhvr>
                                    </p:animEffect>
                                  </p:childTnLst>
                                </p:cTn>
                              </p:par>
                              <p:par>
                                <p:cTn id="40" presetID="10" presetClass="entr" presetSubtype="0" fill="hold" nodeType="with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extLst>
              <a:ext uri="{BEBA8EAE-BF5A-486C-A8C5-ECC9F3942E4B}">
                <a14:imgProps xmlns:a14="http://schemas.microsoft.com/office/drawing/2010/main">
                  <a14:imgLayer r:embed="rId3">
                    <a14:imgEffect>
                      <a14:artisticPaintBrush trans="23000" brushSize="3"/>
                    </a14:imgEffect>
                    <a14:imgEffect>
                      <a14:colorTemperature colorTemp="5187"/>
                    </a14:imgEffect>
                    <a14:imgEffect>
                      <a14:saturation sat="38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84835E-4FCB-574D-F1BF-00B70291B638}"/>
              </a:ext>
            </a:extLst>
          </p:cNvPr>
          <p:cNvSpPr txBox="1"/>
          <p:nvPr/>
        </p:nvSpPr>
        <p:spPr>
          <a:xfrm>
            <a:off x="0" y="101600"/>
            <a:ext cx="6789906" cy="523220"/>
          </a:xfrm>
          <a:prstGeom prst="rect">
            <a:avLst/>
          </a:prstGeom>
          <a:noFill/>
        </p:spPr>
        <p:txBody>
          <a:bodyPr wrap="square" rtlCol="0">
            <a:spAutoFit/>
          </a:bodyPr>
          <a:lstStyle/>
          <a:p>
            <a:r>
              <a:rPr lang="en-US" sz="2800" b="1" dirty="0"/>
              <a:t>Southern Maryland National Heritage Area</a:t>
            </a:r>
          </a:p>
        </p:txBody>
      </p:sp>
      <p:sp>
        <p:nvSpPr>
          <p:cNvPr id="6" name="TextBox 5">
            <a:extLst>
              <a:ext uri="{FF2B5EF4-FFF2-40B4-BE49-F238E27FC236}">
                <a16:creationId xmlns:a16="http://schemas.microsoft.com/office/drawing/2014/main" id="{93BAA26D-2C33-D32B-1DFA-275EF24E68B8}"/>
              </a:ext>
            </a:extLst>
          </p:cNvPr>
          <p:cNvSpPr txBox="1"/>
          <p:nvPr/>
        </p:nvSpPr>
        <p:spPr>
          <a:xfrm>
            <a:off x="590550" y="1629842"/>
            <a:ext cx="11671300" cy="5139869"/>
          </a:xfrm>
          <a:prstGeom prst="rect">
            <a:avLst/>
          </a:prstGeom>
          <a:noFill/>
        </p:spPr>
        <p:txBody>
          <a:bodyPr wrap="square">
            <a:spAutoFit/>
          </a:bodyPr>
          <a:lstStyle/>
          <a:p>
            <a:endParaRPr lang="en-US" sz="3200" b="1" i="0" dirty="0">
              <a:effectLst/>
            </a:endParaRPr>
          </a:p>
          <a:p>
            <a:pPr algn="ctr"/>
            <a:r>
              <a:rPr lang="en-US" sz="4400" b="1" dirty="0"/>
              <a:t>MISSION STATEMENT</a:t>
            </a:r>
          </a:p>
          <a:p>
            <a:pPr algn="ctr"/>
            <a:endParaRPr lang="en-US" sz="1600" b="1" dirty="0"/>
          </a:p>
          <a:p>
            <a:r>
              <a:rPr lang="en-US" sz="3200" b="1" i="0" dirty="0">
                <a:effectLst/>
              </a:rPr>
              <a:t>Our mission is to enhance Southern Maryland through innovative heritage tourism experiences, comprehensive cultural and natural resource conservation, and excellence in educational opportunities. SMNHA is also an economic engine, providing product development and increased economic activity throughout the region through grants, partnership building, and sustaining regional identity. </a:t>
            </a:r>
          </a:p>
          <a:p>
            <a:endParaRPr lang="en-US" sz="1200" b="1" dirty="0"/>
          </a:p>
          <a:p>
            <a:pPr algn="r"/>
            <a:r>
              <a:rPr lang="en-US" sz="2400" b="1" i="1" dirty="0">
                <a:effectLst/>
              </a:rPr>
              <a:t>– Lucille Walker, Executive Director</a:t>
            </a:r>
            <a:endParaRPr lang="en-US" sz="2400" b="1" i="1" dirty="0"/>
          </a:p>
        </p:txBody>
      </p:sp>
      <p:pic>
        <p:nvPicPr>
          <p:cNvPr id="9" name="Picture 10" descr="Home - Destination Southern Maryland">
            <a:extLst>
              <a:ext uri="{FF2B5EF4-FFF2-40B4-BE49-F238E27FC236}">
                <a16:creationId xmlns:a16="http://schemas.microsoft.com/office/drawing/2014/main" id="{9039E2A0-AF31-CCD3-E4F8-DD186649B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037" y="88289"/>
            <a:ext cx="2679429" cy="2679429"/>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02;p3">
            <a:extLst>
              <a:ext uri="{FF2B5EF4-FFF2-40B4-BE49-F238E27FC236}">
                <a16:creationId xmlns:a16="http://schemas.microsoft.com/office/drawing/2014/main" id="{F0E3EDEA-0EB8-21A8-BA4D-F4B90C8B3DAB}"/>
              </a:ext>
            </a:extLst>
          </p:cNvPr>
          <p:cNvSpPr txBox="1"/>
          <p:nvPr/>
        </p:nvSpPr>
        <p:spPr>
          <a:xfrm>
            <a:off x="768350" y="2106927"/>
            <a:ext cx="9603766" cy="5323576"/>
          </a:xfrm>
          <a:prstGeom prst="rect">
            <a:avLst/>
          </a:prstGeom>
          <a:noFill/>
          <a:ln>
            <a:noFill/>
          </a:ln>
        </p:spPr>
        <p:txBody>
          <a:bodyPr spcFirstLastPara="1" wrap="square" lIns="40400" tIns="20200" rIns="40400" bIns="20200" anchor="t" anchorCtr="0">
            <a:noAutofit/>
          </a:bodyPr>
          <a:lstStyle/>
          <a:p>
            <a:pPr marL="227332" marR="0" lvl="0" indent="-171450" algn="l" rtl="0">
              <a:lnSpc>
                <a:spcPct val="90000"/>
              </a:lnSpc>
              <a:spcBef>
                <a:spcPts val="0"/>
              </a:spcBef>
              <a:spcAft>
                <a:spcPts val="0"/>
              </a:spcAft>
              <a:buClr>
                <a:schemeClr val="dk1"/>
              </a:buClr>
              <a:buSzPts val="1400"/>
              <a:buFont typeface="Arial"/>
              <a:buChar char="•"/>
            </a:pPr>
            <a:r>
              <a:rPr lang="en-US" sz="3200" b="1" i="0" u="none" strike="noStrike" cap="none" dirty="0">
                <a:solidFill>
                  <a:schemeClr val="dk1"/>
                </a:solidFill>
                <a:ea typeface="Calibri"/>
                <a:cs typeface="Calibri"/>
                <a:sym typeface="Calibri"/>
              </a:rPr>
              <a:t>Preservation of Cultural and Natural Resources</a:t>
            </a:r>
            <a:endParaRPr sz="3200" b="1" i="0" u="none" strike="noStrike" cap="none" dirty="0">
              <a:solidFill>
                <a:srgbClr val="000000"/>
              </a:solidFill>
              <a:ea typeface="Arial"/>
              <a:cs typeface="Arial"/>
              <a:sym typeface="Arial"/>
            </a:endParaRPr>
          </a:p>
          <a:p>
            <a:pPr marL="227332" marR="0" lvl="0" indent="-171450" algn="l" rtl="0">
              <a:lnSpc>
                <a:spcPct val="90000"/>
              </a:lnSpc>
              <a:spcBef>
                <a:spcPts val="0"/>
              </a:spcBef>
              <a:spcAft>
                <a:spcPts val="0"/>
              </a:spcAft>
              <a:buClr>
                <a:schemeClr val="dk1"/>
              </a:buClr>
              <a:buSzPts val="1400"/>
              <a:buFont typeface="Arial"/>
              <a:buChar char="•"/>
            </a:pPr>
            <a:r>
              <a:rPr lang="en-US" sz="3200" b="1" i="0" u="none" strike="noStrike" cap="none" dirty="0">
                <a:solidFill>
                  <a:schemeClr val="dk1"/>
                </a:solidFill>
                <a:ea typeface="Calibri"/>
                <a:cs typeface="Calibri"/>
                <a:sym typeface="Calibri"/>
              </a:rPr>
              <a:t>Promotion of Heritage Tourism and Economic Development</a:t>
            </a:r>
            <a:endParaRPr sz="3200" b="1" i="0" u="none" strike="noStrike" cap="none" dirty="0">
              <a:solidFill>
                <a:srgbClr val="000000"/>
              </a:solidFill>
              <a:ea typeface="Arial"/>
              <a:cs typeface="Arial"/>
              <a:sym typeface="Arial"/>
            </a:endParaRPr>
          </a:p>
          <a:p>
            <a:pPr marL="227332" marR="0" lvl="0" indent="-171450" algn="l" rtl="0">
              <a:lnSpc>
                <a:spcPct val="90000"/>
              </a:lnSpc>
              <a:spcBef>
                <a:spcPts val="0"/>
              </a:spcBef>
              <a:spcAft>
                <a:spcPts val="0"/>
              </a:spcAft>
              <a:buClr>
                <a:schemeClr val="dk1"/>
              </a:buClr>
              <a:buSzPts val="1400"/>
              <a:buFont typeface="Arial"/>
              <a:buChar char="•"/>
            </a:pPr>
            <a:r>
              <a:rPr lang="en-US" sz="3200" b="1" i="0" u="none" strike="noStrike" cap="none" dirty="0">
                <a:solidFill>
                  <a:schemeClr val="dk1"/>
                </a:solidFill>
                <a:ea typeface="Calibri"/>
                <a:cs typeface="Calibri"/>
                <a:sym typeface="Calibri"/>
              </a:rPr>
              <a:t>Education and Interpretation</a:t>
            </a:r>
            <a:endParaRPr sz="3200" b="1" i="0" u="none" strike="noStrike" cap="none" dirty="0">
              <a:solidFill>
                <a:srgbClr val="000000"/>
              </a:solidFill>
              <a:ea typeface="Arial"/>
              <a:cs typeface="Arial"/>
              <a:sym typeface="Arial"/>
            </a:endParaRPr>
          </a:p>
          <a:p>
            <a:pPr marL="227332" marR="0" lvl="0" indent="-171450" algn="l" rtl="0">
              <a:lnSpc>
                <a:spcPct val="90000"/>
              </a:lnSpc>
              <a:spcBef>
                <a:spcPts val="0"/>
              </a:spcBef>
              <a:spcAft>
                <a:spcPts val="0"/>
              </a:spcAft>
              <a:buClr>
                <a:schemeClr val="dk1"/>
              </a:buClr>
              <a:buSzPts val="1400"/>
              <a:buFont typeface="Arial"/>
              <a:buChar char="•"/>
            </a:pPr>
            <a:r>
              <a:rPr lang="en-US" sz="3200" b="1" i="0" u="none" strike="noStrike" cap="none" dirty="0">
                <a:solidFill>
                  <a:schemeClr val="dk1"/>
                </a:solidFill>
                <a:ea typeface="Calibri"/>
                <a:cs typeface="Calibri"/>
                <a:sym typeface="Calibri"/>
              </a:rPr>
              <a:t>Community Engagement and Collaboration</a:t>
            </a:r>
            <a:endParaRPr sz="3200" b="1" i="0" u="none" strike="noStrike" cap="none" dirty="0">
              <a:solidFill>
                <a:srgbClr val="000000"/>
              </a:solidFill>
              <a:ea typeface="Arial"/>
              <a:cs typeface="Arial"/>
              <a:sym typeface="Arial"/>
            </a:endParaRPr>
          </a:p>
          <a:p>
            <a:pPr marL="227332" marR="0" lvl="0" indent="-171450" algn="l" rtl="0">
              <a:lnSpc>
                <a:spcPct val="90000"/>
              </a:lnSpc>
              <a:spcBef>
                <a:spcPts val="0"/>
              </a:spcBef>
              <a:spcAft>
                <a:spcPts val="0"/>
              </a:spcAft>
              <a:buClr>
                <a:schemeClr val="dk1"/>
              </a:buClr>
              <a:buSzPts val="1400"/>
              <a:buFont typeface="Arial"/>
              <a:buChar char="•"/>
            </a:pPr>
            <a:r>
              <a:rPr lang="en-US" sz="3200" b="1" i="0" u="none" strike="noStrike" cap="none" dirty="0">
                <a:solidFill>
                  <a:schemeClr val="dk1"/>
                </a:solidFill>
                <a:ea typeface="Calibri"/>
                <a:cs typeface="Calibri"/>
                <a:sym typeface="Calibri"/>
              </a:rPr>
              <a:t>Conservation and Environmental Stewardship</a:t>
            </a:r>
            <a:endParaRPr sz="3200" b="1" i="0" u="none" strike="noStrike" cap="none" dirty="0">
              <a:solidFill>
                <a:srgbClr val="000000"/>
              </a:solidFill>
              <a:ea typeface="Arial"/>
              <a:cs typeface="Arial"/>
              <a:sym typeface="Arial"/>
            </a:endParaRPr>
          </a:p>
          <a:p>
            <a:pPr marL="227332" marR="0" lvl="0" indent="-171450" algn="l" rtl="0">
              <a:lnSpc>
                <a:spcPct val="90000"/>
              </a:lnSpc>
              <a:spcBef>
                <a:spcPts val="0"/>
              </a:spcBef>
              <a:spcAft>
                <a:spcPts val="0"/>
              </a:spcAft>
              <a:buClr>
                <a:schemeClr val="dk1"/>
              </a:buClr>
              <a:buSzPts val="1400"/>
              <a:buFont typeface="Arial"/>
              <a:buChar char="•"/>
            </a:pPr>
            <a:r>
              <a:rPr lang="en-US" sz="3200" b="1" i="0" u="none" strike="noStrike" cap="none" dirty="0">
                <a:solidFill>
                  <a:schemeClr val="dk1"/>
                </a:solidFill>
                <a:ea typeface="Calibri"/>
                <a:cs typeface="Calibri"/>
                <a:sym typeface="Calibri"/>
              </a:rPr>
              <a:t>Cultural Diversity and Inclusivity</a:t>
            </a:r>
            <a:endParaRPr sz="3200" b="1" i="0" u="none" strike="noStrike" cap="none" dirty="0">
              <a:solidFill>
                <a:srgbClr val="000000"/>
              </a:solidFill>
              <a:ea typeface="Arial"/>
              <a:cs typeface="Arial"/>
              <a:sym typeface="Arial"/>
            </a:endParaRPr>
          </a:p>
          <a:p>
            <a:pPr marL="227332" marR="0" lvl="0" indent="-171450" algn="l" rtl="0">
              <a:lnSpc>
                <a:spcPct val="90000"/>
              </a:lnSpc>
              <a:spcBef>
                <a:spcPts val="0"/>
              </a:spcBef>
              <a:spcAft>
                <a:spcPts val="0"/>
              </a:spcAft>
              <a:buClr>
                <a:schemeClr val="dk1"/>
              </a:buClr>
              <a:buSzPts val="1400"/>
              <a:buFont typeface="Arial"/>
              <a:buChar char="•"/>
            </a:pPr>
            <a:r>
              <a:rPr lang="en-US" sz="3200" b="1" i="0" u="none" strike="noStrike" cap="none" dirty="0">
                <a:solidFill>
                  <a:schemeClr val="dk1"/>
                </a:solidFill>
                <a:ea typeface="Calibri"/>
                <a:cs typeface="Calibri"/>
                <a:sym typeface="Calibri"/>
              </a:rPr>
              <a:t>Heritage Planning and Management</a:t>
            </a:r>
            <a:endParaRPr sz="3200" b="1" i="0" u="none" strike="noStrike" cap="none" dirty="0">
              <a:solidFill>
                <a:srgbClr val="000000"/>
              </a:solidFill>
              <a:ea typeface="Arial"/>
              <a:cs typeface="Arial"/>
              <a:sym typeface="Arial"/>
            </a:endParaRPr>
          </a:p>
          <a:p>
            <a:pPr marL="227332" marR="0" lvl="0" indent="-171450" algn="l" rtl="0">
              <a:lnSpc>
                <a:spcPct val="90000"/>
              </a:lnSpc>
              <a:spcBef>
                <a:spcPts val="0"/>
              </a:spcBef>
              <a:spcAft>
                <a:spcPts val="0"/>
              </a:spcAft>
              <a:buClr>
                <a:schemeClr val="dk1"/>
              </a:buClr>
              <a:buSzPts val="1400"/>
              <a:buFont typeface="Arial"/>
              <a:buChar char="•"/>
            </a:pPr>
            <a:r>
              <a:rPr lang="en-US" sz="3200" b="1" i="0" u="none" strike="noStrike" cap="none" dirty="0">
                <a:solidFill>
                  <a:schemeClr val="dk1"/>
                </a:solidFill>
                <a:ea typeface="Calibri"/>
                <a:cs typeface="Calibri"/>
                <a:sym typeface="Calibri"/>
              </a:rPr>
              <a:t>Promotion of Volunteerism and Civic Engagement</a:t>
            </a:r>
            <a:endParaRPr sz="3200" b="1" i="0" u="none" strike="noStrike" cap="none" dirty="0">
              <a:solidFill>
                <a:srgbClr val="000000"/>
              </a:solidFill>
              <a:ea typeface="Arial"/>
              <a:cs typeface="Arial"/>
              <a:sym typeface="Arial"/>
            </a:endParaRPr>
          </a:p>
        </p:txBody>
      </p:sp>
    </p:spTree>
    <p:extLst>
      <p:ext uri="{BB962C8B-B14F-4D97-AF65-F5344CB8AC3E}">
        <p14:creationId xmlns:p14="http://schemas.microsoft.com/office/powerpoint/2010/main" val="35269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1000"/>
                                        <p:tgtEl>
                                          <p:spTgt spid="6"/>
                                        </p:tgtEl>
                                        <p:attrNameLst>
                                          <p:attrName>ppt_w</p:attrName>
                                        </p:attrNameLst>
                                      </p:cBhvr>
                                      <p:tavLst>
                                        <p:tav tm="0">
                                          <p:val>
                                            <p:strVal val="ppt_w"/>
                                          </p:val>
                                        </p:tav>
                                        <p:tav tm="100000">
                                          <p:val>
                                            <p:fltVal val="0"/>
                                          </p:val>
                                        </p:tav>
                                      </p:tavLst>
                                    </p:anim>
                                    <p:anim calcmode="lin" valueType="num">
                                      <p:cBhvr>
                                        <p:cTn id="14" dur="1000"/>
                                        <p:tgtEl>
                                          <p:spTgt spid="6"/>
                                        </p:tgtEl>
                                        <p:attrNameLst>
                                          <p:attrName>ppt_h</p:attrName>
                                        </p:attrNameLst>
                                      </p:cBhvr>
                                      <p:tavLst>
                                        <p:tav tm="0">
                                          <p:val>
                                            <p:strVal val="ppt_h"/>
                                          </p:val>
                                        </p:tav>
                                        <p:tav tm="100000">
                                          <p:val>
                                            <p:fltVal val="0"/>
                                          </p:val>
                                        </p:tav>
                                      </p:tavLst>
                                    </p:anim>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72B33D-0A2A-CFA1-8274-02CA0215843E}"/>
              </a:ext>
            </a:extLst>
          </p:cNvPr>
          <p:cNvSpPr/>
          <p:nvPr/>
        </p:nvSpPr>
        <p:spPr>
          <a:xfrm>
            <a:off x="3261360" y="4257040"/>
            <a:ext cx="8168640" cy="599440"/>
          </a:xfrm>
          <a:prstGeom prst="rect">
            <a:avLst/>
          </a:prstGeom>
          <a:solidFill>
            <a:srgbClr val="FFFF00">
              <a:alpha val="57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 name="TextBox 3">
            <a:extLst>
              <a:ext uri="{FF2B5EF4-FFF2-40B4-BE49-F238E27FC236}">
                <a16:creationId xmlns:a16="http://schemas.microsoft.com/office/drawing/2014/main" id="{3084835E-4FCB-574D-F1BF-00B70291B638}"/>
              </a:ext>
            </a:extLst>
          </p:cNvPr>
          <p:cNvSpPr txBox="1"/>
          <p:nvPr/>
        </p:nvSpPr>
        <p:spPr>
          <a:xfrm>
            <a:off x="0" y="101600"/>
            <a:ext cx="6750996" cy="523220"/>
          </a:xfrm>
          <a:prstGeom prst="rect">
            <a:avLst/>
          </a:prstGeom>
          <a:noFill/>
        </p:spPr>
        <p:txBody>
          <a:bodyPr wrap="square" rtlCol="0">
            <a:spAutoFit/>
          </a:bodyPr>
          <a:lstStyle/>
          <a:p>
            <a:r>
              <a:rPr lang="en-US" sz="2800" b="1" dirty="0"/>
              <a:t>Southern Maryland National Heritage Area</a:t>
            </a:r>
          </a:p>
        </p:txBody>
      </p:sp>
      <p:sp>
        <p:nvSpPr>
          <p:cNvPr id="8" name="TextBox 7">
            <a:extLst>
              <a:ext uri="{FF2B5EF4-FFF2-40B4-BE49-F238E27FC236}">
                <a16:creationId xmlns:a16="http://schemas.microsoft.com/office/drawing/2014/main" id="{7806346E-C7FE-D473-18D1-77A21D340049}"/>
              </a:ext>
            </a:extLst>
          </p:cNvPr>
          <p:cNvSpPr txBox="1"/>
          <p:nvPr/>
        </p:nvSpPr>
        <p:spPr>
          <a:xfrm>
            <a:off x="530832" y="3125599"/>
            <a:ext cx="11498634" cy="2862322"/>
          </a:xfrm>
          <a:prstGeom prst="rect">
            <a:avLst/>
          </a:prstGeom>
          <a:solidFill>
            <a:schemeClr val="bg1">
              <a:alpha val="35000"/>
            </a:schemeClr>
          </a:solidFill>
        </p:spPr>
        <p:txBody>
          <a:bodyPr wrap="square">
            <a:spAutoFit/>
          </a:bodyPr>
          <a:lstStyle/>
          <a:p>
            <a:r>
              <a:rPr lang="en-US" sz="3600" b="1" i="0" dirty="0"/>
              <a:t>Contained within Calvert, Charles, St. Mary’s, and southern Prince George’s counties, the Southern Maryland National Heritage Area brings federal, state, and private resources to promote heritage tourism, conserve natural landscapes, and enhance the local economy.</a:t>
            </a:r>
            <a:endParaRPr lang="en-US" sz="3600" b="1" dirty="0"/>
          </a:p>
        </p:txBody>
      </p:sp>
      <p:pic>
        <p:nvPicPr>
          <p:cNvPr id="2" name="Picture 10" descr="Home - Destination Southern Maryland">
            <a:extLst>
              <a:ext uri="{FF2B5EF4-FFF2-40B4-BE49-F238E27FC236}">
                <a16:creationId xmlns:a16="http://schemas.microsoft.com/office/drawing/2014/main" id="{F51F064B-870A-5887-C67A-BBAFB7E90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0037" y="88289"/>
            <a:ext cx="2679429" cy="267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0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anim calcmode="lin" valueType="num">
                                      <p:cBhvr>
                                        <p:cTn id="8" dur="3000" fill="hold"/>
                                        <p:tgtEl>
                                          <p:spTgt spid="8"/>
                                        </p:tgtEl>
                                        <p:attrNameLst>
                                          <p:attrName>ppt_x</p:attrName>
                                        </p:attrNameLst>
                                      </p:cBhvr>
                                      <p:tavLst>
                                        <p:tav tm="0">
                                          <p:val>
                                            <p:strVal val="#ppt_x"/>
                                          </p:val>
                                        </p:tav>
                                        <p:tav tm="100000">
                                          <p:val>
                                            <p:strVal val="#ppt_x"/>
                                          </p:val>
                                        </p:tav>
                                      </p:tavLst>
                                    </p:anim>
                                    <p:anim calcmode="lin" valueType="num">
                                      <p:cBhvr>
                                        <p:cTn id="9" dur="2700" decel="100000" fill="hold"/>
                                        <p:tgtEl>
                                          <p:spTgt spid="8"/>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27000" r="-2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84835E-4FCB-574D-F1BF-00B70291B638}"/>
              </a:ext>
            </a:extLst>
          </p:cNvPr>
          <p:cNvSpPr txBox="1"/>
          <p:nvPr/>
        </p:nvSpPr>
        <p:spPr>
          <a:xfrm>
            <a:off x="5509515" y="6334780"/>
            <a:ext cx="6750996" cy="523220"/>
          </a:xfrm>
          <a:prstGeom prst="rect">
            <a:avLst/>
          </a:prstGeom>
          <a:noFill/>
        </p:spPr>
        <p:txBody>
          <a:bodyPr wrap="square" rtlCol="0">
            <a:spAutoFit/>
          </a:bodyPr>
          <a:lstStyle/>
          <a:p>
            <a:r>
              <a:rPr lang="en-US" sz="2800" b="1" dirty="0"/>
              <a:t>Southern Maryland National Heritage Area</a:t>
            </a:r>
          </a:p>
        </p:txBody>
      </p:sp>
      <p:pic>
        <p:nvPicPr>
          <p:cNvPr id="2" name="Picture 10" descr="Home - Destination Southern Maryland">
            <a:extLst>
              <a:ext uri="{FF2B5EF4-FFF2-40B4-BE49-F238E27FC236}">
                <a16:creationId xmlns:a16="http://schemas.microsoft.com/office/drawing/2014/main" id="{F51F064B-870A-5887-C67A-BBAFB7E90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07" y="0"/>
            <a:ext cx="2679429" cy="26794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CBEAB41-759A-F482-721C-2341593CC1CD}"/>
              </a:ext>
            </a:extLst>
          </p:cNvPr>
          <p:cNvPicPr>
            <a:picLocks noChangeAspect="1"/>
          </p:cNvPicPr>
          <p:nvPr/>
        </p:nvPicPr>
        <p:blipFill rotWithShape="1">
          <a:blip r:embed="rId4"/>
          <a:srcRect l="17396" r="4271" b="2963"/>
          <a:stretch/>
        </p:blipFill>
        <p:spPr>
          <a:xfrm>
            <a:off x="217916" y="2591630"/>
            <a:ext cx="5788914" cy="40337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98" name="Picture 2" descr="New National Heritage Area aims to tell inclusive stories of the Chesapeake  landscape | People &amp; Society | bayjournal.com">
            <a:extLst>
              <a:ext uri="{FF2B5EF4-FFF2-40B4-BE49-F238E27FC236}">
                <a16:creationId xmlns:a16="http://schemas.microsoft.com/office/drawing/2014/main" id="{E3D79C9E-ED75-6F7C-8CF3-A9E8B4D026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838" t="1324" r="1953" b="8676"/>
          <a:stretch/>
        </p:blipFill>
        <p:spPr bwMode="auto">
          <a:xfrm>
            <a:off x="6185172" y="530385"/>
            <a:ext cx="5676899" cy="48060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2" descr="See the New Maryland Dove on Its Debut Tour of the Bay">
            <a:extLst>
              <a:ext uri="{FF2B5EF4-FFF2-40B4-BE49-F238E27FC236}">
                <a16:creationId xmlns:a16="http://schemas.microsoft.com/office/drawing/2014/main" id="{B1C67DE4-7D07-A99C-D77A-6E6DB92F65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779" r="8333"/>
          <a:stretch/>
        </p:blipFill>
        <p:spPr bwMode="auto">
          <a:xfrm>
            <a:off x="2984500" y="322539"/>
            <a:ext cx="8305800" cy="60122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72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1000" fill="hold"/>
                                        <p:tgtEl>
                                          <p:spTgt spid="4098"/>
                                        </p:tgtEl>
                                        <p:attrNameLst>
                                          <p:attrName>ppt_x</p:attrName>
                                        </p:attrNameLst>
                                      </p:cBhvr>
                                      <p:tavLst>
                                        <p:tav tm="0">
                                          <p:val>
                                            <p:strVal val="0-#ppt_w/2"/>
                                          </p:val>
                                        </p:tav>
                                        <p:tav tm="100000">
                                          <p:val>
                                            <p:strVal val="#ppt_x"/>
                                          </p:val>
                                        </p:tav>
                                      </p:tavLst>
                                    </p:anim>
                                    <p:anim calcmode="lin" valueType="num">
                                      <p:cBhvr additive="base">
                                        <p:cTn id="8" dur="1000" fill="hold"/>
                                        <p:tgtEl>
                                          <p:spTgt spid="4098"/>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1000"/>
                                        <p:tgtEl>
                                          <p:spTgt spid="4098"/>
                                        </p:tgtEl>
                                        <p:attrNameLst>
                                          <p:attrName>ppt_x</p:attrName>
                                        </p:attrNameLst>
                                      </p:cBhvr>
                                      <p:tavLst>
                                        <p:tav tm="0">
                                          <p:val>
                                            <p:strVal val="ppt_x"/>
                                          </p:val>
                                        </p:tav>
                                        <p:tav tm="100000">
                                          <p:val>
                                            <p:strVal val="ppt_x"/>
                                          </p:val>
                                        </p:tav>
                                      </p:tavLst>
                                    </p:anim>
                                    <p:anim calcmode="lin" valueType="num">
                                      <p:cBhvr additive="base">
                                        <p:cTn id="17" dur="1000"/>
                                        <p:tgtEl>
                                          <p:spTgt spid="4098"/>
                                        </p:tgtEl>
                                        <p:attrNameLst>
                                          <p:attrName>ppt_y</p:attrName>
                                        </p:attrNameLst>
                                      </p:cBhvr>
                                      <p:tavLst>
                                        <p:tav tm="0">
                                          <p:val>
                                            <p:strVal val="ppt_y"/>
                                          </p:val>
                                        </p:tav>
                                        <p:tav tm="100000">
                                          <p:val>
                                            <p:strVal val="1+ppt_h/2"/>
                                          </p:val>
                                        </p:tav>
                                      </p:tavLst>
                                    </p:anim>
                                    <p:set>
                                      <p:cBhvr>
                                        <p:cTn id="18" dur="1" fill="hold">
                                          <p:stCondLst>
                                            <p:cond delay="999"/>
                                          </p:stCondLst>
                                        </p:cTn>
                                        <p:tgtEl>
                                          <p:spTgt spid="4098"/>
                                        </p:tgtEl>
                                        <p:attrNameLst>
                                          <p:attrName>style.visibility</p:attrName>
                                        </p:attrNameLst>
                                      </p:cBhvr>
                                      <p:to>
                                        <p:strVal val="hidden"/>
                                      </p:to>
                                    </p:set>
                                  </p:childTnLst>
                                </p:cTn>
                              </p:par>
                              <p:par>
                                <p:cTn id="19" presetID="2" presetClass="exit" presetSubtype="2" fill="hold" nodeType="withEffect">
                                  <p:stCondLst>
                                    <p:cond delay="0"/>
                                  </p:stCondLst>
                                  <p:childTnLst>
                                    <p:anim calcmode="lin" valueType="num">
                                      <p:cBhvr additive="base">
                                        <p:cTn id="20" dur="1000"/>
                                        <p:tgtEl>
                                          <p:spTgt spid="6"/>
                                        </p:tgtEl>
                                        <p:attrNameLst>
                                          <p:attrName>ppt_x</p:attrName>
                                        </p:attrNameLst>
                                      </p:cBhvr>
                                      <p:tavLst>
                                        <p:tav tm="0">
                                          <p:val>
                                            <p:strVal val="ppt_x"/>
                                          </p:val>
                                        </p:tav>
                                        <p:tav tm="100000">
                                          <p:val>
                                            <p:strVal val="1+ppt_w/2"/>
                                          </p:val>
                                        </p:tav>
                                      </p:tavLst>
                                    </p:anim>
                                    <p:anim calcmode="lin" valueType="num">
                                      <p:cBhvr additive="base">
                                        <p:cTn id="21" dur="1000"/>
                                        <p:tgtEl>
                                          <p:spTgt spid="6"/>
                                        </p:tgtEl>
                                        <p:attrNameLst>
                                          <p:attrName>ppt_y</p:attrName>
                                        </p:attrNameLst>
                                      </p:cBhvr>
                                      <p:tavLst>
                                        <p:tav tm="0">
                                          <p:val>
                                            <p:strVal val="ppt_y"/>
                                          </p:val>
                                        </p:tav>
                                        <p:tav tm="100000">
                                          <p:val>
                                            <p:strVal val="ppt_y"/>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21"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84835E-4FCB-574D-F1BF-00B70291B638}"/>
              </a:ext>
            </a:extLst>
          </p:cNvPr>
          <p:cNvSpPr txBox="1"/>
          <p:nvPr/>
        </p:nvSpPr>
        <p:spPr>
          <a:xfrm>
            <a:off x="204900" y="159612"/>
            <a:ext cx="6750996" cy="523220"/>
          </a:xfrm>
          <a:prstGeom prst="rect">
            <a:avLst/>
          </a:prstGeom>
          <a:noFill/>
        </p:spPr>
        <p:txBody>
          <a:bodyPr wrap="square" rtlCol="0">
            <a:spAutoFit/>
          </a:bodyPr>
          <a:lstStyle/>
          <a:p>
            <a:r>
              <a:rPr lang="en-US" sz="2800" b="1" dirty="0"/>
              <a:t>Southern Maryland National Heritage Area</a:t>
            </a:r>
          </a:p>
        </p:txBody>
      </p:sp>
      <p:pic>
        <p:nvPicPr>
          <p:cNvPr id="2" name="Picture 10" descr="Home - Destination Southern Maryland">
            <a:extLst>
              <a:ext uri="{FF2B5EF4-FFF2-40B4-BE49-F238E27FC236}">
                <a16:creationId xmlns:a16="http://schemas.microsoft.com/office/drawing/2014/main" id="{F51F064B-870A-5887-C67A-BBAFB7E90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1082" y="4251341"/>
            <a:ext cx="2606659" cy="26066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grass, outdoor, tree, plant&#10;&#10;Description automatically generated">
            <a:extLst>
              <a:ext uri="{FF2B5EF4-FFF2-40B4-BE49-F238E27FC236}">
                <a16:creationId xmlns:a16="http://schemas.microsoft.com/office/drawing/2014/main" id="{08CF8072-9CB1-1D9F-E8E8-19B1D42CE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97" y="2232796"/>
            <a:ext cx="5954122" cy="4465592"/>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5" name="Picture 4" descr="A picture containing outdoor, ground, rock, rocky&#10;&#10;Description automatically generated">
            <a:extLst>
              <a:ext uri="{FF2B5EF4-FFF2-40B4-BE49-F238E27FC236}">
                <a16:creationId xmlns:a16="http://schemas.microsoft.com/office/drawing/2014/main" id="{8DA4604E-714C-063C-B5FD-F3D8A19E6D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3619" y="159612"/>
            <a:ext cx="5753481" cy="431511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descr="A close-up of some bushes&#10;&#10;Description automatically generated with low confidence">
            <a:extLst>
              <a:ext uri="{FF2B5EF4-FFF2-40B4-BE49-F238E27FC236}">
                <a16:creationId xmlns:a16="http://schemas.microsoft.com/office/drawing/2014/main" id="{FD77B4E3-09A4-2F06-4AD5-6656B078AEF0}"/>
              </a:ext>
            </a:extLst>
          </p:cNvPr>
          <p:cNvPicPr>
            <a:picLocks noChangeAspect="1"/>
          </p:cNvPicPr>
          <p:nvPr/>
        </p:nvPicPr>
        <p:blipFill rotWithShape="1">
          <a:blip r:embed="rId6">
            <a:extLst>
              <a:ext uri="{28A0092B-C50C-407E-A947-70E740481C1C}">
                <a14:useLocalDpi xmlns:a14="http://schemas.microsoft.com/office/drawing/2010/main" val="0"/>
              </a:ext>
            </a:extLst>
          </a:blip>
          <a:srcRect b="21167"/>
          <a:stretch/>
        </p:blipFill>
        <p:spPr>
          <a:xfrm>
            <a:off x="279497" y="1046841"/>
            <a:ext cx="9141236" cy="5404759"/>
          </a:xfrm>
          <a:custGeom>
            <a:avLst/>
            <a:gdLst>
              <a:gd name="connsiteX0" fmla="*/ 0 w 9141236"/>
              <a:gd name="connsiteY0" fmla="*/ 0 h 5404759"/>
              <a:gd name="connsiteX1" fmla="*/ 388503 w 9141236"/>
              <a:gd name="connsiteY1" fmla="*/ 0 h 5404759"/>
              <a:gd name="connsiteX2" fmla="*/ 777005 w 9141236"/>
              <a:gd name="connsiteY2" fmla="*/ 0 h 5404759"/>
              <a:gd name="connsiteX3" fmla="*/ 1256920 w 9141236"/>
              <a:gd name="connsiteY3" fmla="*/ 0 h 5404759"/>
              <a:gd name="connsiteX4" fmla="*/ 1919660 w 9141236"/>
              <a:gd name="connsiteY4" fmla="*/ 0 h 5404759"/>
              <a:gd name="connsiteX5" fmla="*/ 2399574 w 9141236"/>
              <a:gd name="connsiteY5" fmla="*/ 0 h 5404759"/>
              <a:gd name="connsiteX6" fmla="*/ 2879489 w 9141236"/>
              <a:gd name="connsiteY6" fmla="*/ 0 h 5404759"/>
              <a:gd name="connsiteX7" fmla="*/ 3176580 w 9141236"/>
              <a:gd name="connsiteY7" fmla="*/ 0 h 5404759"/>
              <a:gd name="connsiteX8" fmla="*/ 3839319 w 9141236"/>
              <a:gd name="connsiteY8" fmla="*/ 0 h 5404759"/>
              <a:gd name="connsiteX9" fmla="*/ 4593471 w 9141236"/>
              <a:gd name="connsiteY9" fmla="*/ 0 h 5404759"/>
              <a:gd name="connsiteX10" fmla="*/ 5073386 w 9141236"/>
              <a:gd name="connsiteY10" fmla="*/ 0 h 5404759"/>
              <a:gd name="connsiteX11" fmla="*/ 5736126 w 9141236"/>
              <a:gd name="connsiteY11" fmla="*/ 0 h 5404759"/>
              <a:gd name="connsiteX12" fmla="*/ 6216040 w 9141236"/>
              <a:gd name="connsiteY12" fmla="*/ 0 h 5404759"/>
              <a:gd name="connsiteX13" fmla="*/ 6878780 w 9141236"/>
              <a:gd name="connsiteY13" fmla="*/ 0 h 5404759"/>
              <a:gd name="connsiteX14" fmla="*/ 7175870 w 9141236"/>
              <a:gd name="connsiteY14" fmla="*/ 0 h 5404759"/>
              <a:gd name="connsiteX15" fmla="*/ 7930022 w 9141236"/>
              <a:gd name="connsiteY15" fmla="*/ 0 h 5404759"/>
              <a:gd name="connsiteX16" fmla="*/ 8227112 w 9141236"/>
              <a:gd name="connsiteY16" fmla="*/ 0 h 5404759"/>
              <a:gd name="connsiteX17" fmla="*/ 9141236 w 9141236"/>
              <a:gd name="connsiteY17" fmla="*/ 0 h 5404759"/>
              <a:gd name="connsiteX18" fmla="*/ 9141236 w 9141236"/>
              <a:gd name="connsiteY18" fmla="*/ 594523 h 5404759"/>
              <a:gd name="connsiteX19" fmla="*/ 9141236 w 9141236"/>
              <a:gd name="connsiteY19" fmla="*/ 972857 h 5404759"/>
              <a:gd name="connsiteX20" fmla="*/ 9141236 w 9141236"/>
              <a:gd name="connsiteY20" fmla="*/ 1405237 h 5404759"/>
              <a:gd name="connsiteX21" fmla="*/ 9141236 w 9141236"/>
              <a:gd name="connsiteY21" fmla="*/ 1999761 h 5404759"/>
              <a:gd name="connsiteX22" fmla="*/ 9141236 w 9141236"/>
              <a:gd name="connsiteY22" fmla="*/ 2486189 h 5404759"/>
              <a:gd name="connsiteX23" fmla="*/ 9141236 w 9141236"/>
              <a:gd name="connsiteY23" fmla="*/ 3134760 h 5404759"/>
              <a:gd name="connsiteX24" fmla="*/ 9141236 w 9141236"/>
              <a:gd name="connsiteY24" fmla="*/ 3729284 h 5404759"/>
              <a:gd name="connsiteX25" fmla="*/ 9141236 w 9141236"/>
              <a:gd name="connsiteY25" fmla="*/ 4215712 h 5404759"/>
              <a:gd name="connsiteX26" fmla="*/ 9141236 w 9141236"/>
              <a:gd name="connsiteY26" fmla="*/ 4594045 h 5404759"/>
              <a:gd name="connsiteX27" fmla="*/ 9141236 w 9141236"/>
              <a:gd name="connsiteY27" fmla="*/ 5404759 h 5404759"/>
              <a:gd name="connsiteX28" fmla="*/ 8569909 w 9141236"/>
              <a:gd name="connsiteY28" fmla="*/ 5404759 h 5404759"/>
              <a:gd name="connsiteX29" fmla="*/ 8272819 w 9141236"/>
              <a:gd name="connsiteY29" fmla="*/ 5404759 h 5404759"/>
              <a:gd name="connsiteX30" fmla="*/ 7792904 w 9141236"/>
              <a:gd name="connsiteY30" fmla="*/ 5404759 h 5404759"/>
              <a:gd name="connsiteX31" fmla="*/ 7221576 w 9141236"/>
              <a:gd name="connsiteY31" fmla="*/ 5404759 h 5404759"/>
              <a:gd name="connsiteX32" fmla="*/ 6924486 w 9141236"/>
              <a:gd name="connsiteY32" fmla="*/ 5404759 h 5404759"/>
              <a:gd name="connsiteX33" fmla="*/ 6170334 w 9141236"/>
              <a:gd name="connsiteY33" fmla="*/ 5404759 h 5404759"/>
              <a:gd name="connsiteX34" fmla="*/ 5416182 w 9141236"/>
              <a:gd name="connsiteY34" fmla="*/ 5404759 h 5404759"/>
              <a:gd name="connsiteX35" fmla="*/ 4936267 w 9141236"/>
              <a:gd name="connsiteY35" fmla="*/ 5404759 h 5404759"/>
              <a:gd name="connsiteX36" fmla="*/ 4639177 w 9141236"/>
              <a:gd name="connsiteY36" fmla="*/ 5404759 h 5404759"/>
              <a:gd name="connsiteX37" fmla="*/ 4342087 w 9141236"/>
              <a:gd name="connsiteY37" fmla="*/ 5404759 h 5404759"/>
              <a:gd name="connsiteX38" fmla="*/ 3953585 w 9141236"/>
              <a:gd name="connsiteY38" fmla="*/ 5404759 h 5404759"/>
              <a:gd name="connsiteX39" fmla="*/ 3473670 w 9141236"/>
              <a:gd name="connsiteY39" fmla="*/ 5404759 h 5404759"/>
              <a:gd name="connsiteX40" fmla="*/ 2993755 w 9141236"/>
              <a:gd name="connsiteY40" fmla="*/ 5404759 h 5404759"/>
              <a:gd name="connsiteX41" fmla="*/ 2239603 w 9141236"/>
              <a:gd name="connsiteY41" fmla="*/ 5404759 h 5404759"/>
              <a:gd name="connsiteX42" fmla="*/ 1668276 w 9141236"/>
              <a:gd name="connsiteY42" fmla="*/ 5404759 h 5404759"/>
              <a:gd name="connsiteX43" fmla="*/ 1371185 w 9141236"/>
              <a:gd name="connsiteY43" fmla="*/ 5404759 h 5404759"/>
              <a:gd name="connsiteX44" fmla="*/ 1074095 w 9141236"/>
              <a:gd name="connsiteY44" fmla="*/ 5404759 h 5404759"/>
              <a:gd name="connsiteX45" fmla="*/ 685593 w 9141236"/>
              <a:gd name="connsiteY45" fmla="*/ 5404759 h 5404759"/>
              <a:gd name="connsiteX46" fmla="*/ 0 w 9141236"/>
              <a:gd name="connsiteY46" fmla="*/ 5404759 h 5404759"/>
              <a:gd name="connsiteX47" fmla="*/ 0 w 9141236"/>
              <a:gd name="connsiteY47" fmla="*/ 4810236 h 5404759"/>
              <a:gd name="connsiteX48" fmla="*/ 0 w 9141236"/>
              <a:gd name="connsiteY48" fmla="*/ 4161664 h 5404759"/>
              <a:gd name="connsiteX49" fmla="*/ 0 w 9141236"/>
              <a:gd name="connsiteY49" fmla="*/ 3621189 h 5404759"/>
              <a:gd name="connsiteX50" fmla="*/ 0 w 9141236"/>
              <a:gd name="connsiteY50" fmla="*/ 3188808 h 5404759"/>
              <a:gd name="connsiteX51" fmla="*/ 0 w 9141236"/>
              <a:gd name="connsiteY51" fmla="*/ 2648332 h 5404759"/>
              <a:gd name="connsiteX52" fmla="*/ 0 w 9141236"/>
              <a:gd name="connsiteY52" fmla="*/ 2269999 h 5404759"/>
              <a:gd name="connsiteX53" fmla="*/ 0 w 9141236"/>
              <a:gd name="connsiteY53" fmla="*/ 1729523 h 5404759"/>
              <a:gd name="connsiteX54" fmla="*/ 0 w 9141236"/>
              <a:gd name="connsiteY54" fmla="*/ 1351190 h 5404759"/>
              <a:gd name="connsiteX55" fmla="*/ 0 w 9141236"/>
              <a:gd name="connsiteY55" fmla="*/ 972857 h 5404759"/>
              <a:gd name="connsiteX56" fmla="*/ 0 w 9141236"/>
              <a:gd name="connsiteY56" fmla="*/ 594523 h 5404759"/>
              <a:gd name="connsiteX57" fmla="*/ 0 w 9141236"/>
              <a:gd name="connsiteY57" fmla="*/ 0 h 540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1236" h="5404759" fill="none" extrusionOk="0">
                <a:moveTo>
                  <a:pt x="0" y="0"/>
                </a:moveTo>
                <a:cubicBezTo>
                  <a:pt x="122404" y="-3200"/>
                  <a:pt x="292002" y="13406"/>
                  <a:pt x="388503" y="0"/>
                </a:cubicBezTo>
                <a:cubicBezTo>
                  <a:pt x="485004" y="-13406"/>
                  <a:pt x="643691" y="27512"/>
                  <a:pt x="777005" y="0"/>
                </a:cubicBezTo>
                <a:cubicBezTo>
                  <a:pt x="910319" y="-27512"/>
                  <a:pt x="1123798" y="15957"/>
                  <a:pt x="1256920" y="0"/>
                </a:cubicBezTo>
                <a:cubicBezTo>
                  <a:pt x="1390043" y="-15957"/>
                  <a:pt x="1749563" y="70690"/>
                  <a:pt x="1919660" y="0"/>
                </a:cubicBezTo>
                <a:cubicBezTo>
                  <a:pt x="2089757" y="-70690"/>
                  <a:pt x="2244834" y="56176"/>
                  <a:pt x="2399574" y="0"/>
                </a:cubicBezTo>
                <a:cubicBezTo>
                  <a:pt x="2554314" y="-56176"/>
                  <a:pt x="2743499" y="47785"/>
                  <a:pt x="2879489" y="0"/>
                </a:cubicBezTo>
                <a:cubicBezTo>
                  <a:pt x="3015479" y="-47785"/>
                  <a:pt x="3052554" y="24953"/>
                  <a:pt x="3176580" y="0"/>
                </a:cubicBezTo>
                <a:cubicBezTo>
                  <a:pt x="3300606" y="-24953"/>
                  <a:pt x="3639646" y="78739"/>
                  <a:pt x="3839319" y="0"/>
                </a:cubicBezTo>
                <a:cubicBezTo>
                  <a:pt x="4038992" y="-78739"/>
                  <a:pt x="4351986" y="43434"/>
                  <a:pt x="4593471" y="0"/>
                </a:cubicBezTo>
                <a:cubicBezTo>
                  <a:pt x="4834956" y="-43434"/>
                  <a:pt x="4868983" y="52730"/>
                  <a:pt x="5073386" y="0"/>
                </a:cubicBezTo>
                <a:cubicBezTo>
                  <a:pt x="5277790" y="-52730"/>
                  <a:pt x="5445063" y="8090"/>
                  <a:pt x="5736126" y="0"/>
                </a:cubicBezTo>
                <a:cubicBezTo>
                  <a:pt x="6027189" y="-8090"/>
                  <a:pt x="6067477" y="50890"/>
                  <a:pt x="6216040" y="0"/>
                </a:cubicBezTo>
                <a:cubicBezTo>
                  <a:pt x="6364603" y="-50890"/>
                  <a:pt x="6620365" y="76725"/>
                  <a:pt x="6878780" y="0"/>
                </a:cubicBezTo>
                <a:cubicBezTo>
                  <a:pt x="7137195" y="-76725"/>
                  <a:pt x="7056846" y="11189"/>
                  <a:pt x="7175870" y="0"/>
                </a:cubicBezTo>
                <a:cubicBezTo>
                  <a:pt x="7294894" y="-11189"/>
                  <a:pt x="7593843" y="86879"/>
                  <a:pt x="7930022" y="0"/>
                </a:cubicBezTo>
                <a:cubicBezTo>
                  <a:pt x="8266201" y="-86879"/>
                  <a:pt x="8128823" y="4759"/>
                  <a:pt x="8227112" y="0"/>
                </a:cubicBezTo>
                <a:cubicBezTo>
                  <a:pt x="8325401" y="-4759"/>
                  <a:pt x="8955293" y="46236"/>
                  <a:pt x="9141236" y="0"/>
                </a:cubicBezTo>
                <a:cubicBezTo>
                  <a:pt x="9198879" y="208557"/>
                  <a:pt x="9131921" y="379134"/>
                  <a:pt x="9141236" y="594523"/>
                </a:cubicBezTo>
                <a:cubicBezTo>
                  <a:pt x="9150551" y="809912"/>
                  <a:pt x="9102815" y="857100"/>
                  <a:pt x="9141236" y="972857"/>
                </a:cubicBezTo>
                <a:cubicBezTo>
                  <a:pt x="9179657" y="1088614"/>
                  <a:pt x="9099495" y="1281735"/>
                  <a:pt x="9141236" y="1405237"/>
                </a:cubicBezTo>
                <a:cubicBezTo>
                  <a:pt x="9182977" y="1528739"/>
                  <a:pt x="9090241" y="1762498"/>
                  <a:pt x="9141236" y="1999761"/>
                </a:cubicBezTo>
                <a:cubicBezTo>
                  <a:pt x="9192231" y="2237024"/>
                  <a:pt x="9083691" y="2381661"/>
                  <a:pt x="9141236" y="2486189"/>
                </a:cubicBezTo>
                <a:cubicBezTo>
                  <a:pt x="9198781" y="2590717"/>
                  <a:pt x="9070114" y="2898878"/>
                  <a:pt x="9141236" y="3134760"/>
                </a:cubicBezTo>
                <a:cubicBezTo>
                  <a:pt x="9212358" y="3370642"/>
                  <a:pt x="9078896" y="3554868"/>
                  <a:pt x="9141236" y="3729284"/>
                </a:cubicBezTo>
                <a:cubicBezTo>
                  <a:pt x="9203576" y="3903700"/>
                  <a:pt x="9116101" y="4101254"/>
                  <a:pt x="9141236" y="4215712"/>
                </a:cubicBezTo>
                <a:cubicBezTo>
                  <a:pt x="9166371" y="4330170"/>
                  <a:pt x="9135222" y="4455775"/>
                  <a:pt x="9141236" y="4594045"/>
                </a:cubicBezTo>
                <a:cubicBezTo>
                  <a:pt x="9147250" y="4732315"/>
                  <a:pt x="9125463" y="5104537"/>
                  <a:pt x="9141236" y="5404759"/>
                </a:cubicBezTo>
                <a:cubicBezTo>
                  <a:pt x="8990032" y="5434056"/>
                  <a:pt x="8766403" y="5361203"/>
                  <a:pt x="8569909" y="5404759"/>
                </a:cubicBezTo>
                <a:cubicBezTo>
                  <a:pt x="8373415" y="5448315"/>
                  <a:pt x="8371264" y="5390496"/>
                  <a:pt x="8272819" y="5404759"/>
                </a:cubicBezTo>
                <a:cubicBezTo>
                  <a:pt x="8174374" y="5419022"/>
                  <a:pt x="7955697" y="5349433"/>
                  <a:pt x="7792904" y="5404759"/>
                </a:cubicBezTo>
                <a:cubicBezTo>
                  <a:pt x="7630112" y="5460085"/>
                  <a:pt x="7504915" y="5338838"/>
                  <a:pt x="7221576" y="5404759"/>
                </a:cubicBezTo>
                <a:cubicBezTo>
                  <a:pt x="6938237" y="5470680"/>
                  <a:pt x="7011453" y="5375921"/>
                  <a:pt x="6924486" y="5404759"/>
                </a:cubicBezTo>
                <a:cubicBezTo>
                  <a:pt x="6837519" y="5433597"/>
                  <a:pt x="6470384" y="5384739"/>
                  <a:pt x="6170334" y="5404759"/>
                </a:cubicBezTo>
                <a:cubicBezTo>
                  <a:pt x="5870284" y="5424779"/>
                  <a:pt x="5766863" y="5386339"/>
                  <a:pt x="5416182" y="5404759"/>
                </a:cubicBezTo>
                <a:cubicBezTo>
                  <a:pt x="5065501" y="5423179"/>
                  <a:pt x="5101323" y="5384683"/>
                  <a:pt x="4936267" y="5404759"/>
                </a:cubicBezTo>
                <a:cubicBezTo>
                  <a:pt x="4771211" y="5424835"/>
                  <a:pt x="4740604" y="5387973"/>
                  <a:pt x="4639177" y="5404759"/>
                </a:cubicBezTo>
                <a:cubicBezTo>
                  <a:pt x="4537750" y="5421545"/>
                  <a:pt x="4470939" y="5393090"/>
                  <a:pt x="4342087" y="5404759"/>
                </a:cubicBezTo>
                <a:cubicBezTo>
                  <a:pt x="4213235" y="5416428"/>
                  <a:pt x="4108191" y="5376566"/>
                  <a:pt x="3953585" y="5404759"/>
                </a:cubicBezTo>
                <a:cubicBezTo>
                  <a:pt x="3798979" y="5432952"/>
                  <a:pt x="3671326" y="5382061"/>
                  <a:pt x="3473670" y="5404759"/>
                </a:cubicBezTo>
                <a:cubicBezTo>
                  <a:pt x="3276014" y="5427457"/>
                  <a:pt x="3230767" y="5359133"/>
                  <a:pt x="2993755" y="5404759"/>
                </a:cubicBezTo>
                <a:cubicBezTo>
                  <a:pt x="2756743" y="5450385"/>
                  <a:pt x="2461858" y="5347295"/>
                  <a:pt x="2239603" y="5404759"/>
                </a:cubicBezTo>
                <a:cubicBezTo>
                  <a:pt x="2017348" y="5462223"/>
                  <a:pt x="1789123" y="5345846"/>
                  <a:pt x="1668276" y="5404759"/>
                </a:cubicBezTo>
                <a:cubicBezTo>
                  <a:pt x="1547429" y="5463672"/>
                  <a:pt x="1452870" y="5404255"/>
                  <a:pt x="1371185" y="5404759"/>
                </a:cubicBezTo>
                <a:cubicBezTo>
                  <a:pt x="1289500" y="5405263"/>
                  <a:pt x="1200241" y="5395371"/>
                  <a:pt x="1074095" y="5404759"/>
                </a:cubicBezTo>
                <a:cubicBezTo>
                  <a:pt x="947949" y="5414147"/>
                  <a:pt x="831821" y="5402242"/>
                  <a:pt x="685593" y="5404759"/>
                </a:cubicBezTo>
                <a:cubicBezTo>
                  <a:pt x="539365" y="5407276"/>
                  <a:pt x="249379" y="5378801"/>
                  <a:pt x="0" y="5404759"/>
                </a:cubicBezTo>
                <a:cubicBezTo>
                  <a:pt x="-6349" y="5199661"/>
                  <a:pt x="7821" y="5073819"/>
                  <a:pt x="0" y="4810236"/>
                </a:cubicBezTo>
                <a:cubicBezTo>
                  <a:pt x="-7821" y="4546653"/>
                  <a:pt x="32624" y="4416159"/>
                  <a:pt x="0" y="4161664"/>
                </a:cubicBezTo>
                <a:cubicBezTo>
                  <a:pt x="-32624" y="3907169"/>
                  <a:pt x="60964" y="3742572"/>
                  <a:pt x="0" y="3621189"/>
                </a:cubicBezTo>
                <a:cubicBezTo>
                  <a:pt x="-60964" y="3499806"/>
                  <a:pt x="7559" y="3333622"/>
                  <a:pt x="0" y="3188808"/>
                </a:cubicBezTo>
                <a:cubicBezTo>
                  <a:pt x="-7559" y="3043994"/>
                  <a:pt x="21025" y="2779169"/>
                  <a:pt x="0" y="2648332"/>
                </a:cubicBezTo>
                <a:cubicBezTo>
                  <a:pt x="-21025" y="2517495"/>
                  <a:pt x="29043" y="2412023"/>
                  <a:pt x="0" y="2269999"/>
                </a:cubicBezTo>
                <a:cubicBezTo>
                  <a:pt x="-29043" y="2127975"/>
                  <a:pt x="33628" y="1954623"/>
                  <a:pt x="0" y="1729523"/>
                </a:cubicBezTo>
                <a:cubicBezTo>
                  <a:pt x="-33628" y="1504423"/>
                  <a:pt x="2384" y="1515962"/>
                  <a:pt x="0" y="1351190"/>
                </a:cubicBezTo>
                <a:cubicBezTo>
                  <a:pt x="-2384" y="1186418"/>
                  <a:pt x="135" y="1142648"/>
                  <a:pt x="0" y="972857"/>
                </a:cubicBezTo>
                <a:cubicBezTo>
                  <a:pt x="-135" y="803066"/>
                  <a:pt x="15813" y="751740"/>
                  <a:pt x="0" y="594523"/>
                </a:cubicBezTo>
                <a:cubicBezTo>
                  <a:pt x="-15813" y="437306"/>
                  <a:pt x="44680" y="265540"/>
                  <a:pt x="0" y="0"/>
                </a:cubicBezTo>
                <a:close/>
              </a:path>
              <a:path w="9141236" h="5404759" stroke="0" extrusionOk="0">
                <a:moveTo>
                  <a:pt x="0" y="0"/>
                </a:moveTo>
                <a:cubicBezTo>
                  <a:pt x="220010" y="-13851"/>
                  <a:pt x="389759" y="61520"/>
                  <a:pt x="571327" y="0"/>
                </a:cubicBezTo>
                <a:cubicBezTo>
                  <a:pt x="752895" y="-61520"/>
                  <a:pt x="881235" y="33391"/>
                  <a:pt x="959830" y="0"/>
                </a:cubicBezTo>
                <a:cubicBezTo>
                  <a:pt x="1038425" y="-33391"/>
                  <a:pt x="1473574" y="60110"/>
                  <a:pt x="1713982" y="0"/>
                </a:cubicBezTo>
                <a:cubicBezTo>
                  <a:pt x="1954390" y="-60110"/>
                  <a:pt x="2013023" y="214"/>
                  <a:pt x="2193897" y="0"/>
                </a:cubicBezTo>
                <a:cubicBezTo>
                  <a:pt x="2374772" y="-214"/>
                  <a:pt x="2453401" y="11635"/>
                  <a:pt x="2673812" y="0"/>
                </a:cubicBezTo>
                <a:cubicBezTo>
                  <a:pt x="2894224" y="-11635"/>
                  <a:pt x="3140686" y="29512"/>
                  <a:pt x="3336551" y="0"/>
                </a:cubicBezTo>
                <a:cubicBezTo>
                  <a:pt x="3532416" y="-29512"/>
                  <a:pt x="3802321" y="62085"/>
                  <a:pt x="3999291" y="0"/>
                </a:cubicBezTo>
                <a:cubicBezTo>
                  <a:pt x="4196261" y="-62085"/>
                  <a:pt x="4303047" y="14282"/>
                  <a:pt x="4387793" y="0"/>
                </a:cubicBezTo>
                <a:cubicBezTo>
                  <a:pt x="4472539" y="-14282"/>
                  <a:pt x="4805794" y="70965"/>
                  <a:pt x="5141945" y="0"/>
                </a:cubicBezTo>
                <a:cubicBezTo>
                  <a:pt x="5478096" y="-70965"/>
                  <a:pt x="5709895" y="66496"/>
                  <a:pt x="5896097" y="0"/>
                </a:cubicBezTo>
                <a:cubicBezTo>
                  <a:pt x="6082299" y="-66496"/>
                  <a:pt x="6250083" y="33979"/>
                  <a:pt x="6467424" y="0"/>
                </a:cubicBezTo>
                <a:cubicBezTo>
                  <a:pt x="6684765" y="-33979"/>
                  <a:pt x="6963475" y="63249"/>
                  <a:pt x="7130164" y="0"/>
                </a:cubicBezTo>
                <a:cubicBezTo>
                  <a:pt x="7296853" y="-63249"/>
                  <a:pt x="7485327" y="29329"/>
                  <a:pt x="7610079" y="0"/>
                </a:cubicBezTo>
                <a:cubicBezTo>
                  <a:pt x="7734831" y="-29329"/>
                  <a:pt x="8067213" y="1927"/>
                  <a:pt x="8364231" y="0"/>
                </a:cubicBezTo>
                <a:cubicBezTo>
                  <a:pt x="8661249" y="-1927"/>
                  <a:pt x="8975292" y="91118"/>
                  <a:pt x="9141236" y="0"/>
                </a:cubicBezTo>
                <a:cubicBezTo>
                  <a:pt x="9144931" y="240245"/>
                  <a:pt x="9082120" y="366305"/>
                  <a:pt x="9141236" y="540476"/>
                </a:cubicBezTo>
                <a:cubicBezTo>
                  <a:pt x="9200352" y="714647"/>
                  <a:pt x="9134807" y="848093"/>
                  <a:pt x="9141236" y="1134999"/>
                </a:cubicBezTo>
                <a:cubicBezTo>
                  <a:pt x="9147665" y="1421905"/>
                  <a:pt x="9101248" y="1454651"/>
                  <a:pt x="9141236" y="1567380"/>
                </a:cubicBezTo>
                <a:cubicBezTo>
                  <a:pt x="9181224" y="1680109"/>
                  <a:pt x="9098345" y="1960373"/>
                  <a:pt x="9141236" y="2107856"/>
                </a:cubicBezTo>
                <a:cubicBezTo>
                  <a:pt x="9184127" y="2255339"/>
                  <a:pt x="9134372" y="2389472"/>
                  <a:pt x="9141236" y="2594284"/>
                </a:cubicBezTo>
                <a:cubicBezTo>
                  <a:pt x="9148100" y="2799096"/>
                  <a:pt x="9083218" y="2923194"/>
                  <a:pt x="9141236" y="3080713"/>
                </a:cubicBezTo>
                <a:cubicBezTo>
                  <a:pt x="9199254" y="3238232"/>
                  <a:pt x="9138194" y="3330292"/>
                  <a:pt x="9141236" y="3513093"/>
                </a:cubicBezTo>
                <a:cubicBezTo>
                  <a:pt x="9144278" y="3695894"/>
                  <a:pt x="9125080" y="3794386"/>
                  <a:pt x="9141236" y="3999522"/>
                </a:cubicBezTo>
                <a:cubicBezTo>
                  <a:pt x="9157392" y="4204658"/>
                  <a:pt x="9141167" y="4297371"/>
                  <a:pt x="9141236" y="4431902"/>
                </a:cubicBezTo>
                <a:cubicBezTo>
                  <a:pt x="9141305" y="4566433"/>
                  <a:pt x="9111013" y="5190139"/>
                  <a:pt x="9141236" y="5404759"/>
                </a:cubicBezTo>
                <a:cubicBezTo>
                  <a:pt x="8806438" y="5422199"/>
                  <a:pt x="8708448" y="5321558"/>
                  <a:pt x="8387084" y="5404759"/>
                </a:cubicBezTo>
                <a:cubicBezTo>
                  <a:pt x="8065720" y="5487960"/>
                  <a:pt x="8106462" y="5364516"/>
                  <a:pt x="7998582" y="5404759"/>
                </a:cubicBezTo>
                <a:cubicBezTo>
                  <a:pt x="7890702" y="5445002"/>
                  <a:pt x="7672283" y="5356833"/>
                  <a:pt x="7518667" y="5404759"/>
                </a:cubicBezTo>
                <a:cubicBezTo>
                  <a:pt x="7365051" y="5452685"/>
                  <a:pt x="7277286" y="5357777"/>
                  <a:pt x="7038752" y="5404759"/>
                </a:cubicBezTo>
                <a:cubicBezTo>
                  <a:pt x="6800218" y="5451741"/>
                  <a:pt x="6685512" y="5376185"/>
                  <a:pt x="6467424" y="5404759"/>
                </a:cubicBezTo>
                <a:cubicBezTo>
                  <a:pt x="6249336" y="5433333"/>
                  <a:pt x="6050541" y="5340248"/>
                  <a:pt x="5713273" y="5404759"/>
                </a:cubicBezTo>
                <a:cubicBezTo>
                  <a:pt x="5376005" y="5469270"/>
                  <a:pt x="5530611" y="5379419"/>
                  <a:pt x="5416182" y="5404759"/>
                </a:cubicBezTo>
                <a:cubicBezTo>
                  <a:pt x="5301753" y="5430099"/>
                  <a:pt x="5191015" y="5376520"/>
                  <a:pt x="5119092" y="5404759"/>
                </a:cubicBezTo>
                <a:cubicBezTo>
                  <a:pt x="5047169" y="5432998"/>
                  <a:pt x="4890682" y="5392276"/>
                  <a:pt x="4822002" y="5404759"/>
                </a:cubicBezTo>
                <a:cubicBezTo>
                  <a:pt x="4753322" y="5417242"/>
                  <a:pt x="4385122" y="5335110"/>
                  <a:pt x="4159262" y="5404759"/>
                </a:cubicBezTo>
                <a:cubicBezTo>
                  <a:pt x="3933402" y="5474408"/>
                  <a:pt x="3630010" y="5386321"/>
                  <a:pt x="3405110" y="5404759"/>
                </a:cubicBezTo>
                <a:cubicBezTo>
                  <a:pt x="3180210" y="5423197"/>
                  <a:pt x="3029761" y="5357974"/>
                  <a:pt x="2925196" y="5404759"/>
                </a:cubicBezTo>
                <a:cubicBezTo>
                  <a:pt x="2820631" y="5451544"/>
                  <a:pt x="2515524" y="5398438"/>
                  <a:pt x="2353868" y="5404759"/>
                </a:cubicBezTo>
                <a:cubicBezTo>
                  <a:pt x="2192212" y="5411080"/>
                  <a:pt x="1932080" y="5334867"/>
                  <a:pt x="1691129" y="5404759"/>
                </a:cubicBezTo>
                <a:cubicBezTo>
                  <a:pt x="1450178" y="5474651"/>
                  <a:pt x="1517151" y="5404162"/>
                  <a:pt x="1394038" y="5404759"/>
                </a:cubicBezTo>
                <a:cubicBezTo>
                  <a:pt x="1270925" y="5405356"/>
                  <a:pt x="1063746" y="5338510"/>
                  <a:pt x="822711" y="5404759"/>
                </a:cubicBezTo>
                <a:cubicBezTo>
                  <a:pt x="581676" y="5471008"/>
                  <a:pt x="656548" y="5388147"/>
                  <a:pt x="525621" y="5404759"/>
                </a:cubicBezTo>
                <a:cubicBezTo>
                  <a:pt x="394694" y="5421371"/>
                  <a:pt x="248206" y="5386972"/>
                  <a:pt x="0" y="5404759"/>
                </a:cubicBezTo>
                <a:cubicBezTo>
                  <a:pt x="-19246" y="5210619"/>
                  <a:pt x="33619" y="5129915"/>
                  <a:pt x="0" y="4918331"/>
                </a:cubicBezTo>
                <a:cubicBezTo>
                  <a:pt x="-33619" y="4706747"/>
                  <a:pt x="40030" y="4564390"/>
                  <a:pt x="0" y="4431902"/>
                </a:cubicBezTo>
                <a:cubicBezTo>
                  <a:pt x="-40030" y="4299414"/>
                  <a:pt x="57840" y="4117774"/>
                  <a:pt x="0" y="3891426"/>
                </a:cubicBezTo>
                <a:cubicBezTo>
                  <a:pt x="-57840" y="3665078"/>
                  <a:pt x="2689" y="3581257"/>
                  <a:pt x="0" y="3459046"/>
                </a:cubicBezTo>
                <a:cubicBezTo>
                  <a:pt x="-2689" y="3336835"/>
                  <a:pt x="32700" y="3203655"/>
                  <a:pt x="0" y="3080713"/>
                </a:cubicBezTo>
                <a:cubicBezTo>
                  <a:pt x="-32700" y="2957771"/>
                  <a:pt x="15227" y="2742175"/>
                  <a:pt x="0" y="2648332"/>
                </a:cubicBezTo>
                <a:cubicBezTo>
                  <a:pt x="-15227" y="2554489"/>
                  <a:pt x="39747" y="2315879"/>
                  <a:pt x="0" y="2161904"/>
                </a:cubicBezTo>
                <a:cubicBezTo>
                  <a:pt x="-39747" y="2007929"/>
                  <a:pt x="15009" y="1916733"/>
                  <a:pt x="0" y="1675475"/>
                </a:cubicBezTo>
                <a:cubicBezTo>
                  <a:pt x="-15009" y="1434217"/>
                  <a:pt x="15815" y="1399657"/>
                  <a:pt x="0" y="1189047"/>
                </a:cubicBezTo>
                <a:cubicBezTo>
                  <a:pt x="-15815" y="978437"/>
                  <a:pt x="64347" y="827389"/>
                  <a:pt x="0" y="540476"/>
                </a:cubicBezTo>
                <a:cubicBezTo>
                  <a:pt x="-64347" y="253563"/>
                  <a:pt x="61504" y="254152"/>
                  <a:pt x="0" y="0"/>
                </a:cubicBezTo>
                <a:close/>
              </a:path>
            </a:pathLst>
          </a:custGeom>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131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nodeType="clickEffect">
                                  <p:stCondLst>
                                    <p:cond delay="0"/>
                                  </p:stCondLst>
                                  <p:childTnLst>
                                    <p:animEffect transition="out" filter="randombar(horizontal)">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1000"/>
                                        <p:tgtEl>
                                          <p:spTgt spid="3"/>
                                        </p:tgtEl>
                                      </p:cBhvr>
                                    </p:animEffect>
                                    <p:set>
                                      <p:cBhvr>
                                        <p:cTn id="19" dur="1" fill="hold">
                                          <p:stCondLst>
                                            <p:cond delay="999"/>
                                          </p:stCondLst>
                                        </p:cTn>
                                        <p:tgtEl>
                                          <p:spTgt spid="3"/>
                                        </p:tgtEl>
                                        <p:attrNameLst>
                                          <p:attrName>style.visibility</p:attrName>
                                        </p:attrNameLst>
                                      </p:cBhvr>
                                      <p:to>
                                        <p:strVal val="hidden"/>
                                      </p:to>
                                    </p:set>
                                  </p:childTnLst>
                                </p:cTn>
                              </p:par>
                            </p:childTnLst>
                          </p:cTn>
                        </p:par>
                        <p:par>
                          <p:cTn id="20" fill="hold">
                            <p:stCondLst>
                              <p:cond delay="1000"/>
                            </p:stCondLst>
                            <p:childTnLst>
                              <p:par>
                                <p:cTn id="21" presetID="2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t="-17000" b="-17000"/>
          </a:stretch>
        </a:blipFill>
        <a:effectLst/>
      </p:bgPr>
    </p:bg>
    <p:spTree>
      <p:nvGrpSpPr>
        <p:cNvPr id="1" name=""/>
        <p:cNvGrpSpPr/>
        <p:nvPr/>
      </p:nvGrpSpPr>
      <p:grpSpPr>
        <a:xfrm>
          <a:off x="0" y="0"/>
          <a:ext cx="0" cy="0"/>
          <a:chOff x="0" y="0"/>
          <a:chExt cx="0" cy="0"/>
        </a:xfrm>
      </p:grpSpPr>
      <p:pic>
        <p:nvPicPr>
          <p:cNvPr id="8196" name="Picture 4" descr="Living Shorelines Provide Nature-Based Approach to Coastal Protection |  NOAA Fisheries">
            <a:extLst>
              <a:ext uri="{FF2B5EF4-FFF2-40B4-BE49-F238E27FC236}">
                <a16:creationId xmlns:a16="http://schemas.microsoft.com/office/drawing/2014/main" id="{BD949D1E-4F2C-B5F2-9FF6-46E1BE9046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30"/>
          <a:stretch/>
        </p:blipFill>
        <p:spPr bwMode="auto">
          <a:xfrm>
            <a:off x="165103" y="635933"/>
            <a:ext cx="6311899" cy="3840566"/>
          </a:xfrm>
          <a:custGeom>
            <a:avLst/>
            <a:gdLst>
              <a:gd name="connsiteX0" fmla="*/ 0 w 6311899"/>
              <a:gd name="connsiteY0" fmla="*/ 0 h 3840566"/>
              <a:gd name="connsiteX1" fmla="*/ 384452 w 6311899"/>
              <a:gd name="connsiteY1" fmla="*/ 0 h 3840566"/>
              <a:gd name="connsiteX2" fmla="*/ 1084499 w 6311899"/>
              <a:gd name="connsiteY2" fmla="*/ 0 h 3840566"/>
              <a:gd name="connsiteX3" fmla="*/ 1532070 w 6311899"/>
              <a:gd name="connsiteY3" fmla="*/ 0 h 3840566"/>
              <a:gd name="connsiteX4" fmla="*/ 2105879 w 6311899"/>
              <a:gd name="connsiteY4" fmla="*/ 0 h 3840566"/>
              <a:gd name="connsiteX5" fmla="*/ 2616569 w 6311899"/>
              <a:gd name="connsiteY5" fmla="*/ 0 h 3840566"/>
              <a:gd name="connsiteX6" fmla="*/ 3001021 w 6311899"/>
              <a:gd name="connsiteY6" fmla="*/ 0 h 3840566"/>
              <a:gd name="connsiteX7" fmla="*/ 3511711 w 6311899"/>
              <a:gd name="connsiteY7" fmla="*/ 0 h 3840566"/>
              <a:gd name="connsiteX8" fmla="*/ 3896163 w 6311899"/>
              <a:gd name="connsiteY8" fmla="*/ 0 h 3840566"/>
              <a:gd name="connsiteX9" fmla="*/ 4596210 w 6311899"/>
              <a:gd name="connsiteY9" fmla="*/ 0 h 3840566"/>
              <a:gd name="connsiteX10" fmla="*/ 5296257 w 6311899"/>
              <a:gd name="connsiteY10" fmla="*/ 0 h 3840566"/>
              <a:gd name="connsiteX11" fmla="*/ 5806947 w 6311899"/>
              <a:gd name="connsiteY11" fmla="*/ 0 h 3840566"/>
              <a:gd name="connsiteX12" fmla="*/ 6311899 w 6311899"/>
              <a:gd name="connsiteY12" fmla="*/ 0 h 3840566"/>
              <a:gd name="connsiteX13" fmla="*/ 6311899 w 6311899"/>
              <a:gd name="connsiteY13" fmla="*/ 510247 h 3840566"/>
              <a:gd name="connsiteX14" fmla="*/ 6311899 w 6311899"/>
              <a:gd name="connsiteY14" fmla="*/ 943682 h 3840566"/>
              <a:gd name="connsiteX15" fmla="*/ 6311899 w 6311899"/>
              <a:gd name="connsiteY15" fmla="*/ 1530740 h 3840566"/>
              <a:gd name="connsiteX16" fmla="*/ 6311899 w 6311899"/>
              <a:gd name="connsiteY16" fmla="*/ 2002581 h 3840566"/>
              <a:gd name="connsiteX17" fmla="*/ 6311899 w 6311899"/>
              <a:gd name="connsiteY17" fmla="*/ 2551233 h 3840566"/>
              <a:gd name="connsiteX18" fmla="*/ 6311899 w 6311899"/>
              <a:gd name="connsiteY18" fmla="*/ 2984668 h 3840566"/>
              <a:gd name="connsiteX19" fmla="*/ 6311899 w 6311899"/>
              <a:gd name="connsiteY19" fmla="*/ 3840566 h 3840566"/>
              <a:gd name="connsiteX20" fmla="*/ 5864328 w 6311899"/>
              <a:gd name="connsiteY20" fmla="*/ 3840566 h 3840566"/>
              <a:gd name="connsiteX21" fmla="*/ 5290519 w 6311899"/>
              <a:gd name="connsiteY21" fmla="*/ 3840566 h 3840566"/>
              <a:gd name="connsiteX22" fmla="*/ 4716710 w 6311899"/>
              <a:gd name="connsiteY22" fmla="*/ 3840566 h 3840566"/>
              <a:gd name="connsiteX23" fmla="*/ 4016663 w 6311899"/>
              <a:gd name="connsiteY23" fmla="*/ 3840566 h 3840566"/>
              <a:gd name="connsiteX24" fmla="*/ 3316616 w 6311899"/>
              <a:gd name="connsiteY24" fmla="*/ 3840566 h 3840566"/>
              <a:gd name="connsiteX25" fmla="*/ 2742807 w 6311899"/>
              <a:gd name="connsiteY25" fmla="*/ 3840566 h 3840566"/>
              <a:gd name="connsiteX26" fmla="*/ 2358355 w 6311899"/>
              <a:gd name="connsiteY26" fmla="*/ 3840566 h 3840566"/>
              <a:gd name="connsiteX27" fmla="*/ 1847665 w 6311899"/>
              <a:gd name="connsiteY27" fmla="*/ 3840566 h 3840566"/>
              <a:gd name="connsiteX28" fmla="*/ 1210737 w 6311899"/>
              <a:gd name="connsiteY28" fmla="*/ 3840566 h 3840566"/>
              <a:gd name="connsiteX29" fmla="*/ 510690 w 6311899"/>
              <a:gd name="connsiteY29" fmla="*/ 3840566 h 3840566"/>
              <a:gd name="connsiteX30" fmla="*/ 0 w 6311899"/>
              <a:gd name="connsiteY30" fmla="*/ 3840566 h 3840566"/>
              <a:gd name="connsiteX31" fmla="*/ 0 w 6311899"/>
              <a:gd name="connsiteY31" fmla="*/ 3368725 h 3840566"/>
              <a:gd name="connsiteX32" fmla="*/ 0 w 6311899"/>
              <a:gd name="connsiteY32" fmla="*/ 2781667 h 3840566"/>
              <a:gd name="connsiteX33" fmla="*/ 0 w 6311899"/>
              <a:gd name="connsiteY33" fmla="*/ 2156203 h 3840566"/>
              <a:gd name="connsiteX34" fmla="*/ 0 w 6311899"/>
              <a:gd name="connsiteY34" fmla="*/ 1607551 h 3840566"/>
              <a:gd name="connsiteX35" fmla="*/ 0 w 6311899"/>
              <a:gd name="connsiteY35" fmla="*/ 1097305 h 3840566"/>
              <a:gd name="connsiteX36" fmla="*/ 0 w 6311899"/>
              <a:gd name="connsiteY36" fmla="*/ 548652 h 3840566"/>
              <a:gd name="connsiteX37" fmla="*/ 0 w 6311899"/>
              <a:gd name="connsiteY37" fmla="*/ 0 h 384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11899" h="3840566" extrusionOk="0">
                <a:moveTo>
                  <a:pt x="0" y="0"/>
                </a:moveTo>
                <a:cubicBezTo>
                  <a:pt x="108510" y="-28053"/>
                  <a:pt x="200403" y="14503"/>
                  <a:pt x="384452" y="0"/>
                </a:cubicBezTo>
                <a:cubicBezTo>
                  <a:pt x="568501" y="-14503"/>
                  <a:pt x="799510" y="27667"/>
                  <a:pt x="1084499" y="0"/>
                </a:cubicBezTo>
                <a:cubicBezTo>
                  <a:pt x="1369488" y="-27667"/>
                  <a:pt x="1339967" y="43558"/>
                  <a:pt x="1532070" y="0"/>
                </a:cubicBezTo>
                <a:cubicBezTo>
                  <a:pt x="1724173" y="-43558"/>
                  <a:pt x="1950284" y="36403"/>
                  <a:pt x="2105879" y="0"/>
                </a:cubicBezTo>
                <a:cubicBezTo>
                  <a:pt x="2261474" y="-36403"/>
                  <a:pt x="2463817" y="48463"/>
                  <a:pt x="2616569" y="0"/>
                </a:cubicBezTo>
                <a:cubicBezTo>
                  <a:pt x="2769321" y="-48463"/>
                  <a:pt x="2860858" y="37257"/>
                  <a:pt x="3001021" y="0"/>
                </a:cubicBezTo>
                <a:cubicBezTo>
                  <a:pt x="3141184" y="-37257"/>
                  <a:pt x="3398918" y="1002"/>
                  <a:pt x="3511711" y="0"/>
                </a:cubicBezTo>
                <a:cubicBezTo>
                  <a:pt x="3624504" y="-1002"/>
                  <a:pt x="3763589" y="31017"/>
                  <a:pt x="3896163" y="0"/>
                </a:cubicBezTo>
                <a:cubicBezTo>
                  <a:pt x="4028737" y="-31017"/>
                  <a:pt x="4319695" y="15790"/>
                  <a:pt x="4596210" y="0"/>
                </a:cubicBezTo>
                <a:cubicBezTo>
                  <a:pt x="4872725" y="-15790"/>
                  <a:pt x="4960914" y="12811"/>
                  <a:pt x="5296257" y="0"/>
                </a:cubicBezTo>
                <a:cubicBezTo>
                  <a:pt x="5631600" y="-12811"/>
                  <a:pt x="5625488" y="4672"/>
                  <a:pt x="5806947" y="0"/>
                </a:cubicBezTo>
                <a:cubicBezTo>
                  <a:pt x="5988406" y="-4672"/>
                  <a:pt x="6139287" y="2470"/>
                  <a:pt x="6311899" y="0"/>
                </a:cubicBezTo>
                <a:cubicBezTo>
                  <a:pt x="6366167" y="154933"/>
                  <a:pt x="6268734" y="402101"/>
                  <a:pt x="6311899" y="510247"/>
                </a:cubicBezTo>
                <a:cubicBezTo>
                  <a:pt x="6355064" y="618393"/>
                  <a:pt x="6286352" y="782617"/>
                  <a:pt x="6311899" y="943682"/>
                </a:cubicBezTo>
                <a:cubicBezTo>
                  <a:pt x="6337446" y="1104747"/>
                  <a:pt x="6260094" y="1274488"/>
                  <a:pt x="6311899" y="1530740"/>
                </a:cubicBezTo>
                <a:cubicBezTo>
                  <a:pt x="6363704" y="1786992"/>
                  <a:pt x="6262602" y="1813585"/>
                  <a:pt x="6311899" y="2002581"/>
                </a:cubicBezTo>
                <a:cubicBezTo>
                  <a:pt x="6361196" y="2191577"/>
                  <a:pt x="6292348" y="2281015"/>
                  <a:pt x="6311899" y="2551233"/>
                </a:cubicBezTo>
                <a:cubicBezTo>
                  <a:pt x="6331450" y="2821451"/>
                  <a:pt x="6288089" y="2807145"/>
                  <a:pt x="6311899" y="2984668"/>
                </a:cubicBezTo>
                <a:cubicBezTo>
                  <a:pt x="6335709" y="3162191"/>
                  <a:pt x="6296150" y="3625329"/>
                  <a:pt x="6311899" y="3840566"/>
                </a:cubicBezTo>
                <a:cubicBezTo>
                  <a:pt x="6194674" y="3874987"/>
                  <a:pt x="6056340" y="3837436"/>
                  <a:pt x="5864328" y="3840566"/>
                </a:cubicBezTo>
                <a:cubicBezTo>
                  <a:pt x="5672316" y="3843696"/>
                  <a:pt x="5471135" y="3812996"/>
                  <a:pt x="5290519" y="3840566"/>
                </a:cubicBezTo>
                <a:cubicBezTo>
                  <a:pt x="5109903" y="3868136"/>
                  <a:pt x="4937336" y="3834792"/>
                  <a:pt x="4716710" y="3840566"/>
                </a:cubicBezTo>
                <a:cubicBezTo>
                  <a:pt x="4496084" y="3846340"/>
                  <a:pt x="4238742" y="3808544"/>
                  <a:pt x="4016663" y="3840566"/>
                </a:cubicBezTo>
                <a:cubicBezTo>
                  <a:pt x="3794584" y="3872588"/>
                  <a:pt x="3484129" y="3757451"/>
                  <a:pt x="3316616" y="3840566"/>
                </a:cubicBezTo>
                <a:cubicBezTo>
                  <a:pt x="3149103" y="3923681"/>
                  <a:pt x="3003033" y="3790104"/>
                  <a:pt x="2742807" y="3840566"/>
                </a:cubicBezTo>
                <a:cubicBezTo>
                  <a:pt x="2482581" y="3891028"/>
                  <a:pt x="2476386" y="3836875"/>
                  <a:pt x="2358355" y="3840566"/>
                </a:cubicBezTo>
                <a:cubicBezTo>
                  <a:pt x="2240324" y="3844257"/>
                  <a:pt x="1973006" y="3832528"/>
                  <a:pt x="1847665" y="3840566"/>
                </a:cubicBezTo>
                <a:cubicBezTo>
                  <a:pt x="1722324" y="3848604"/>
                  <a:pt x="1361866" y="3788306"/>
                  <a:pt x="1210737" y="3840566"/>
                </a:cubicBezTo>
                <a:cubicBezTo>
                  <a:pt x="1059608" y="3892826"/>
                  <a:pt x="844821" y="3777151"/>
                  <a:pt x="510690" y="3840566"/>
                </a:cubicBezTo>
                <a:cubicBezTo>
                  <a:pt x="176559" y="3903981"/>
                  <a:pt x="192165" y="3819580"/>
                  <a:pt x="0" y="3840566"/>
                </a:cubicBezTo>
                <a:cubicBezTo>
                  <a:pt x="-56399" y="3621808"/>
                  <a:pt x="45027" y="3491419"/>
                  <a:pt x="0" y="3368725"/>
                </a:cubicBezTo>
                <a:cubicBezTo>
                  <a:pt x="-45027" y="3246031"/>
                  <a:pt x="47177" y="3059260"/>
                  <a:pt x="0" y="2781667"/>
                </a:cubicBezTo>
                <a:cubicBezTo>
                  <a:pt x="-47177" y="2504074"/>
                  <a:pt x="68211" y="2368648"/>
                  <a:pt x="0" y="2156203"/>
                </a:cubicBezTo>
                <a:cubicBezTo>
                  <a:pt x="-68211" y="1943758"/>
                  <a:pt x="15224" y="1844333"/>
                  <a:pt x="0" y="1607551"/>
                </a:cubicBezTo>
                <a:cubicBezTo>
                  <a:pt x="-15224" y="1370769"/>
                  <a:pt x="21073" y="1265862"/>
                  <a:pt x="0" y="1097305"/>
                </a:cubicBezTo>
                <a:cubicBezTo>
                  <a:pt x="-21073" y="928748"/>
                  <a:pt x="65685" y="763119"/>
                  <a:pt x="0" y="548652"/>
                </a:cubicBezTo>
                <a:cubicBezTo>
                  <a:pt x="-65685" y="334185"/>
                  <a:pt x="11910" y="206853"/>
                  <a:pt x="0" y="0"/>
                </a:cubicBezTo>
                <a:close/>
              </a:path>
            </a:pathLst>
          </a:custGeom>
          <a:noFill/>
          <a:ln w="38100">
            <a:solidFill>
              <a:schemeClr val="tx1"/>
            </a:solidFill>
            <a:extLst>
              <a:ext uri="{C807C97D-BFC1-408E-A445-0C87EB9F89A2}">
                <ask:lineSketchStyleProps xmlns:ask="http://schemas.microsoft.com/office/drawing/2018/sketchyshapes" sd="1905178579">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8194" name="Picture 2" descr="Hardened vs. Soft Shorelines | Florida Living Shorelines">
            <a:extLst>
              <a:ext uri="{FF2B5EF4-FFF2-40B4-BE49-F238E27FC236}">
                <a16:creationId xmlns:a16="http://schemas.microsoft.com/office/drawing/2014/main" id="{6A44D19E-DEDC-7D8D-E4D2-B1832E6461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118"/>
          <a:stretch/>
        </p:blipFill>
        <p:spPr bwMode="auto">
          <a:xfrm>
            <a:off x="5691300" y="2755900"/>
            <a:ext cx="6311899" cy="3989387"/>
          </a:xfrm>
          <a:custGeom>
            <a:avLst/>
            <a:gdLst>
              <a:gd name="connsiteX0" fmla="*/ 0 w 6311899"/>
              <a:gd name="connsiteY0" fmla="*/ 0 h 3989387"/>
              <a:gd name="connsiteX1" fmla="*/ 447571 w 6311899"/>
              <a:gd name="connsiteY1" fmla="*/ 0 h 3989387"/>
              <a:gd name="connsiteX2" fmla="*/ 1084499 w 6311899"/>
              <a:gd name="connsiteY2" fmla="*/ 0 h 3989387"/>
              <a:gd name="connsiteX3" fmla="*/ 1595189 w 6311899"/>
              <a:gd name="connsiteY3" fmla="*/ 0 h 3989387"/>
              <a:gd name="connsiteX4" fmla="*/ 2232117 w 6311899"/>
              <a:gd name="connsiteY4" fmla="*/ 0 h 3989387"/>
              <a:gd name="connsiteX5" fmla="*/ 2616569 w 6311899"/>
              <a:gd name="connsiteY5" fmla="*/ 0 h 3989387"/>
              <a:gd name="connsiteX6" fmla="*/ 3316616 w 6311899"/>
              <a:gd name="connsiteY6" fmla="*/ 0 h 3989387"/>
              <a:gd name="connsiteX7" fmla="*/ 3701068 w 6311899"/>
              <a:gd name="connsiteY7" fmla="*/ 0 h 3989387"/>
              <a:gd name="connsiteX8" fmla="*/ 4148639 w 6311899"/>
              <a:gd name="connsiteY8" fmla="*/ 0 h 3989387"/>
              <a:gd name="connsiteX9" fmla="*/ 4596210 w 6311899"/>
              <a:gd name="connsiteY9" fmla="*/ 0 h 3989387"/>
              <a:gd name="connsiteX10" fmla="*/ 4980662 w 6311899"/>
              <a:gd name="connsiteY10" fmla="*/ 0 h 3989387"/>
              <a:gd name="connsiteX11" fmla="*/ 5491352 w 6311899"/>
              <a:gd name="connsiteY11" fmla="*/ 0 h 3989387"/>
              <a:gd name="connsiteX12" fmla="*/ 6311899 w 6311899"/>
              <a:gd name="connsiteY12" fmla="*/ 0 h 3989387"/>
              <a:gd name="connsiteX13" fmla="*/ 6311899 w 6311899"/>
              <a:gd name="connsiteY13" fmla="*/ 649700 h 3989387"/>
              <a:gd name="connsiteX14" fmla="*/ 6311899 w 6311899"/>
              <a:gd name="connsiteY14" fmla="*/ 1299400 h 3989387"/>
              <a:gd name="connsiteX15" fmla="*/ 6311899 w 6311899"/>
              <a:gd name="connsiteY15" fmla="*/ 1749631 h 3989387"/>
              <a:gd name="connsiteX16" fmla="*/ 6311899 w 6311899"/>
              <a:gd name="connsiteY16" fmla="*/ 2239756 h 3989387"/>
              <a:gd name="connsiteX17" fmla="*/ 6311899 w 6311899"/>
              <a:gd name="connsiteY17" fmla="*/ 2849562 h 3989387"/>
              <a:gd name="connsiteX18" fmla="*/ 6311899 w 6311899"/>
              <a:gd name="connsiteY18" fmla="*/ 3419475 h 3989387"/>
              <a:gd name="connsiteX19" fmla="*/ 6311899 w 6311899"/>
              <a:gd name="connsiteY19" fmla="*/ 3989387 h 3989387"/>
              <a:gd name="connsiteX20" fmla="*/ 5674971 w 6311899"/>
              <a:gd name="connsiteY20" fmla="*/ 3989387 h 3989387"/>
              <a:gd name="connsiteX21" fmla="*/ 5101162 w 6311899"/>
              <a:gd name="connsiteY21" fmla="*/ 3989387 h 3989387"/>
              <a:gd name="connsiteX22" fmla="*/ 4716710 w 6311899"/>
              <a:gd name="connsiteY22" fmla="*/ 3989387 h 3989387"/>
              <a:gd name="connsiteX23" fmla="*/ 4142901 w 6311899"/>
              <a:gd name="connsiteY23" fmla="*/ 3989387 h 3989387"/>
              <a:gd name="connsiteX24" fmla="*/ 3442854 w 6311899"/>
              <a:gd name="connsiteY24" fmla="*/ 3989387 h 3989387"/>
              <a:gd name="connsiteX25" fmla="*/ 2869045 w 6311899"/>
              <a:gd name="connsiteY25" fmla="*/ 3989387 h 3989387"/>
              <a:gd name="connsiteX26" fmla="*/ 2421474 w 6311899"/>
              <a:gd name="connsiteY26" fmla="*/ 3989387 h 3989387"/>
              <a:gd name="connsiteX27" fmla="*/ 1784546 w 6311899"/>
              <a:gd name="connsiteY27" fmla="*/ 3989387 h 3989387"/>
              <a:gd name="connsiteX28" fmla="*/ 1400094 w 6311899"/>
              <a:gd name="connsiteY28" fmla="*/ 3989387 h 3989387"/>
              <a:gd name="connsiteX29" fmla="*/ 952523 w 6311899"/>
              <a:gd name="connsiteY29" fmla="*/ 3989387 h 3989387"/>
              <a:gd name="connsiteX30" fmla="*/ 504952 w 6311899"/>
              <a:gd name="connsiteY30" fmla="*/ 3989387 h 3989387"/>
              <a:gd name="connsiteX31" fmla="*/ 0 w 6311899"/>
              <a:gd name="connsiteY31" fmla="*/ 3989387 h 3989387"/>
              <a:gd name="connsiteX32" fmla="*/ 0 w 6311899"/>
              <a:gd name="connsiteY32" fmla="*/ 3459368 h 3989387"/>
              <a:gd name="connsiteX33" fmla="*/ 0 w 6311899"/>
              <a:gd name="connsiteY33" fmla="*/ 2929350 h 3989387"/>
              <a:gd name="connsiteX34" fmla="*/ 0 w 6311899"/>
              <a:gd name="connsiteY34" fmla="*/ 2439225 h 3989387"/>
              <a:gd name="connsiteX35" fmla="*/ 0 w 6311899"/>
              <a:gd name="connsiteY35" fmla="*/ 1869313 h 3989387"/>
              <a:gd name="connsiteX36" fmla="*/ 0 w 6311899"/>
              <a:gd name="connsiteY36" fmla="*/ 1299400 h 3989387"/>
              <a:gd name="connsiteX37" fmla="*/ 0 w 6311899"/>
              <a:gd name="connsiteY37" fmla="*/ 689594 h 3989387"/>
              <a:gd name="connsiteX38" fmla="*/ 0 w 6311899"/>
              <a:gd name="connsiteY38" fmla="*/ 0 h 398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11899" h="3989387" extrusionOk="0">
                <a:moveTo>
                  <a:pt x="0" y="0"/>
                </a:moveTo>
                <a:cubicBezTo>
                  <a:pt x="89712" y="-35044"/>
                  <a:pt x="300654" y="8959"/>
                  <a:pt x="447571" y="0"/>
                </a:cubicBezTo>
                <a:cubicBezTo>
                  <a:pt x="594488" y="-8959"/>
                  <a:pt x="848979" y="38774"/>
                  <a:pt x="1084499" y="0"/>
                </a:cubicBezTo>
                <a:cubicBezTo>
                  <a:pt x="1320019" y="-38774"/>
                  <a:pt x="1374531" y="46259"/>
                  <a:pt x="1595189" y="0"/>
                </a:cubicBezTo>
                <a:cubicBezTo>
                  <a:pt x="1815847" y="-46259"/>
                  <a:pt x="2054174" y="41157"/>
                  <a:pt x="2232117" y="0"/>
                </a:cubicBezTo>
                <a:cubicBezTo>
                  <a:pt x="2410060" y="-41157"/>
                  <a:pt x="2435949" y="45950"/>
                  <a:pt x="2616569" y="0"/>
                </a:cubicBezTo>
                <a:cubicBezTo>
                  <a:pt x="2797189" y="-45950"/>
                  <a:pt x="3133167" y="63495"/>
                  <a:pt x="3316616" y="0"/>
                </a:cubicBezTo>
                <a:cubicBezTo>
                  <a:pt x="3500065" y="-63495"/>
                  <a:pt x="3588274" y="22052"/>
                  <a:pt x="3701068" y="0"/>
                </a:cubicBezTo>
                <a:cubicBezTo>
                  <a:pt x="3813862" y="-22052"/>
                  <a:pt x="3960031" y="15959"/>
                  <a:pt x="4148639" y="0"/>
                </a:cubicBezTo>
                <a:cubicBezTo>
                  <a:pt x="4337247" y="-15959"/>
                  <a:pt x="4498399" y="9825"/>
                  <a:pt x="4596210" y="0"/>
                </a:cubicBezTo>
                <a:cubicBezTo>
                  <a:pt x="4694021" y="-9825"/>
                  <a:pt x="4831377" y="23643"/>
                  <a:pt x="4980662" y="0"/>
                </a:cubicBezTo>
                <a:cubicBezTo>
                  <a:pt x="5129947" y="-23643"/>
                  <a:pt x="5267770" y="41908"/>
                  <a:pt x="5491352" y="0"/>
                </a:cubicBezTo>
                <a:cubicBezTo>
                  <a:pt x="5714934" y="-41908"/>
                  <a:pt x="5926112" y="58189"/>
                  <a:pt x="6311899" y="0"/>
                </a:cubicBezTo>
                <a:cubicBezTo>
                  <a:pt x="6363335" y="193851"/>
                  <a:pt x="6283210" y="326011"/>
                  <a:pt x="6311899" y="649700"/>
                </a:cubicBezTo>
                <a:cubicBezTo>
                  <a:pt x="6340588" y="973389"/>
                  <a:pt x="6283753" y="1057554"/>
                  <a:pt x="6311899" y="1299400"/>
                </a:cubicBezTo>
                <a:cubicBezTo>
                  <a:pt x="6340045" y="1541246"/>
                  <a:pt x="6305025" y="1622230"/>
                  <a:pt x="6311899" y="1749631"/>
                </a:cubicBezTo>
                <a:cubicBezTo>
                  <a:pt x="6318773" y="1877032"/>
                  <a:pt x="6284651" y="2042260"/>
                  <a:pt x="6311899" y="2239756"/>
                </a:cubicBezTo>
                <a:cubicBezTo>
                  <a:pt x="6339147" y="2437252"/>
                  <a:pt x="6243705" y="2608679"/>
                  <a:pt x="6311899" y="2849562"/>
                </a:cubicBezTo>
                <a:cubicBezTo>
                  <a:pt x="6380093" y="3090445"/>
                  <a:pt x="6266466" y="3267841"/>
                  <a:pt x="6311899" y="3419475"/>
                </a:cubicBezTo>
                <a:cubicBezTo>
                  <a:pt x="6357332" y="3571109"/>
                  <a:pt x="6309100" y="3771616"/>
                  <a:pt x="6311899" y="3989387"/>
                </a:cubicBezTo>
                <a:cubicBezTo>
                  <a:pt x="6134715" y="3993757"/>
                  <a:pt x="5836340" y="3987006"/>
                  <a:pt x="5674971" y="3989387"/>
                </a:cubicBezTo>
                <a:cubicBezTo>
                  <a:pt x="5513602" y="3991768"/>
                  <a:pt x="5316905" y="3947745"/>
                  <a:pt x="5101162" y="3989387"/>
                </a:cubicBezTo>
                <a:cubicBezTo>
                  <a:pt x="4885419" y="4031029"/>
                  <a:pt x="4796675" y="3976800"/>
                  <a:pt x="4716710" y="3989387"/>
                </a:cubicBezTo>
                <a:cubicBezTo>
                  <a:pt x="4636745" y="4001974"/>
                  <a:pt x="4339087" y="3928207"/>
                  <a:pt x="4142901" y="3989387"/>
                </a:cubicBezTo>
                <a:cubicBezTo>
                  <a:pt x="3946715" y="4050567"/>
                  <a:pt x="3622311" y="3907157"/>
                  <a:pt x="3442854" y="3989387"/>
                </a:cubicBezTo>
                <a:cubicBezTo>
                  <a:pt x="3263397" y="4071617"/>
                  <a:pt x="3151903" y="3944617"/>
                  <a:pt x="2869045" y="3989387"/>
                </a:cubicBezTo>
                <a:cubicBezTo>
                  <a:pt x="2586187" y="4034157"/>
                  <a:pt x="2584663" y="3954229"/>
                  <a:pt x="2421474" y="3989387"/>
                </a:cubicBezTo>
                <a:cubicBezTo>
                  <a:pt x="2258285" y="4024545"/>
                  <a:pt x="1932188" y="3989378"/>
                  <a:pt x="1784546" y="3989387"/>
                </a:cubicBezTo>
                <a:cubicBezTo>
                  <a:pt x="1636904" y="3989396"/>
                  <a:pt x="1510453" y="3982638"/>
                  <a:pt x="1400094" y="3989387"/>
                </a:cubicBezTo>
                <a:cubicBezTo>
                  <a:pt x="1289735" y="3996136"/>
                  <a:pt x="1061277" y="3939960"/>
                  <a:pt x="952523" y="3989387"/>
                </a:cubicBezTo>
                <a:cubicBezTo>
                  <a:pt x="843769" y="4038814"/>
                  <a:pt x="648458" y="3963493"/>
                  <a:pt x="504952" y="3989387"/>
                </a:cubicBezTo>
                <a:cubicBezTo>
                  <a:pt x="361446" y="4015281"/>
                  <a:pt x="142425" y="3970167"/>
                  <a:pt x="0" y="3989387"/>
                </a:cubicBezTo>
                <a:cubicBezTo>
                  <a:pt x="-1642" y="3831256"/>
                  <a:pt x="3171" y="3645503"/>
                  <a:pt x="0" y="3459368"/>
                </a:cubicBezTo>
                <a:cubicBezTo>
                  <a:pt x="-3171" y="3273233"/>
                  <a:pt x="50035" y="3126270"/>
                  <a:pt x="0" y="2929350"/>
                </a:cubicBezTo>
                <a:cubicBezTo>
                  <a:pt x="-50035" y="2732430"/>
                  <a:pt x="19708" y="2584271"/>
                  <a:pt x="0" y="2439225"/>
                </a:cubicBezTo>
                <a:cubicBezTo>
                  <a:pt x="-19708" y="2294180"/>
                  <a:pt x="16147" y="2030344"/>
                  <a:pt x="0" y="1869313"/>
                </a:cubicBezTo>
                <a:cubicBezTo>
                  <a:pt x="-16147" y="1708282"/>
                  <a:pt x="39690" y="1440521"/>
                  <a:pt x="0" y="1299400"/>
                </a:cubicBezTo>
                <a:cubicBezTo>
                  <a:pt x="-39690" y="1158279"/>
                  <a:pt x="36981" y="843131"/>
                  <a:pt x="0" y="689594"/>
                </a:cubicBezTo>
                <a:cubicBezTo>
                  <a:pt x="-36981" y="536057"/>
                  <a:pt x="59387" y="333335"/>
                  <a:pt x="0" y="0"/>
                </a:cubicBezTo>
                <a:close/>
              </a:path>
            </a:pathLst>
          </a:custGeom>
          <a:noFill/>
          <a:ln w="38100">
            <a:solidFill>
              <a:schemeClr val="tx1"/>
            </a:solidFill>
            <a:extLst>
              <a:ext uri="{C807C97D-BFC1-408E-A445-0C87EB9F89A2}">
                <ask:lineSketchStyleProps xmlns:ask="http://schemas.microsoft.com/office/drawing/2018/sketchyshapes" sd="134478779">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126081-22C6-F4D5-5DA8-5759608686D2}"/>
              </a:ext>
            </a:extLst>
          </p:cNvPr>
          <p:cNvSpPr txBox="1"/>
          <p:nvPr/>
        </p:nvSpPr>
        <p:spPr>
          <a:xfrm>
            <a:off x="5691300" y="112713"/>
            <a:ext cx="6750996" cy="523220"/>
          </a:xfrm>
          <a:prstGeom prst="rect">
            <a:avLst/>
          </a:prstGeom>
          <a:noFill/>
        </p:spPr>
        <p:txBody>
          <a:bodyPr wrap="square" rtlCol="0">
            <a:spAutoFit/>
          </a:bodyPr>
          <a:lstStyle/>
          <a:p>
            <a:r>
              <a:rPr lang="en-US" sz="2800" b="1" dirty="0"/>
              <a:t>Southern Maryland National Heritage Area</a:t>
            </a:r>
          </a:p>
        </p:txBody>
      </p:sp>
      <p:pic>
        <p:nvPicPr>
          <p:cNvPr id="3" name="Picture 10" descr="Home - Destination Southern Maryland">
            <a:extLst>
              <a:ext uri="{FF2B5EF4-FFF2-40B4-BE49-F238E27FC236}">
                <a16:creationId xmlns:a16="http://schemas.microsoft.com/office/drawing/2014/main" id="{F28EF1B7-17D9-B146-70DE-DE374FAEC0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103" y="4635500"/>
            <a:ext cx="2222500" cy="222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32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fade">
                                      <p:cBhvr>
                                        <p:cTn id="11"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000" r="-4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9EE94F-C3A1-EC61-E3F1-B7DCA541F02F}"/>
              </a:ext>
            </a:extLst>
          </p:cNvPr>
          <p:cNvSpPr txBox="1"/>
          <p:nvPr/>
        </p:nvSpPr>
        <p:spPr>
          <a:xfrm>
            <a:off x="4394200" y="557768"/>
            <a:ext cx="3403600" cy="830997"/>
          </a:xfrm>
          <a:prstGeom prst="rect">
            <a:avLst/>
          </a:prstGeom>
          <a:noFill/>
        </p:spPr>
        <p:txBody>
          <a:bodyPr wrap="square" rtlCol="0">
            <a:spAutoFit/>
          </a:bodyPr>
          <a:lstStyle/>
          <a:p>
            <a:pPr algn="ctr"/>
            <a:r>
              <a:rPr lang="en-US" sz="4800" b="1" dirty="0">
                <a:solidFill>
                  <a:schemeClr val="tx1">
                    <a:lumMod val="95000"/>
                    <a:lumOff val="5000"/>
                  </a:schemeClr>
                </a:solidFill>
                <a:effectLst>
                  <a:outerShdw blurRad="38100" dist="38100" dir="2700000" algn="tl">
                    <a:srgbClr val="000000">
                      <a:alpha val="43137"/>
                    </a:srgbClr>
                  </a:outerShdw>
                </a:effectLst>
              </a:rPr>
              <a:t>Thank You!!!</a:t>
            </a:r>
          </a:p>
        </p:txBody>
      </p:sp>
      <p:sp>
        <p:nvSpPr>
          <p:cNvPr id="5" name="TextBox 4">
            <a:extLst>
              <a:ext uri="{FF2B5EF4-FFF2-40B4-BE49-F238E27FC236}">
                <a16:creationId xmlns:a16="http://schemas.microsoft.com/office/drawing/2014/main" id="{F29CAF07-DBEA-96E4-D4E7-372DED3A3B6E}"/>
              </a:ext>
            </a:extLst>
          </p:cNvPr>
          <p:cNvSpPr txBox="1"/>
          <p:nvPr/>
        </p:nvSpPr>
        <p:spPr>
          <a:xfrm>
            <a:off x="127000" y="4919008"/>
            <a:ext cx="5969000" cy="1938992"/>
          </a:xfrm>
          <a:prstGeom prst="rect">
            <a:avLst/>
          </a:prstGeom>
          <a:noFill/>
        </p:spPr>
        <p:txBody>
          <a:bodyPr wrap="square" rtlCol="0">
            <a:spAutoFit/>
          </a:bodyPr>
          <a:lstStyle/>
          <a:p>
            <a:r>
              <a:rPr lang="en-US" sz="2400" b="1" dirty="0"/>
              <a:t>Christopher Sperling</a:t>
            </a:r>
          </a:p>
          <a:p>
            <a:r>
              <a:rPr lang="en-US" sz="2400" b="1" dirty="0"/>
              <a:t>Historic Preservation Planner</a:t>
            </a:r>
          </a:p>
          <a:p>
            <a:r>
              <a:rPr lang="en-US" sz="2400" b="1" dirty="0"/>
              <a:t>Calvert County, Maryland</a:t>
            </a:r>
          </a:p>
          <a:p>
            <a:r>
              <a:rPr lang="en-US" sz="2400" b="1" dirty="0">
                <a:hlinkClick r:id="rId4"/>
              </a:rPr>
              <a:t>Christopher.Sperling@CalvertCountyMD.gov</a:t>
            </a:r>
            <a:r>
              <a:rPr lang="en-US" sz="2400" b="1" dirty="0"/>
              <a:t> </a:t>
            </a:r>
          </a:p>
          <a:p>
            <a:r>
              <a:rPr lang="en-US" sz="2400" b="1" dirty="0"/>
              <a:t>410-535-1600 (x2504) </a:t>
            </a:r>
          </a:p>
        </p:txBody>
      </p:sp>
      <p:pic>
        <p:nvPicPr>
          <p:cNvPr id="7170" name="Picture 2" descr="Calvert County Announces Labor Day Schedule - The BayNet">
            <a:extLst>
              <a:ext uri="{FF2B5EF4-FFF2-40B4-BE49-F238E27FC236}">
                <a16:creationId xmlns:a16="http://schemas.microsoft.com/office/drawing/2014/main" id="{2CFEE4B1-2938-B4C3-B96D-3710B2CBD437}"/>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5043" r="24701"/>
          <a:stretch/>
        </p:blipFill>
        <p:spPr bwMode="auto">
          <a:xfrm>
            <a:off x="9067800" y="3804401"/>
            <a:ext cx="2997200" cy="312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421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442</Words>
  <Application>Microsoft Office PowerPoint</Application>
  <PresentationFormat>Widescreen</PresentationFormat>
  <Paragraphs>41</Paragraphs>
  <Slides>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Helvetica Neue</vt:lpstr>
      <vt:lpstr>Office Theme</vt:lpstr>
      <vt:lpstr>Southern Maryland National Heritage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Calvert County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Sperling, Christopher I.</dc:creator>
  <cp:lastModifiedBy>Pleake-Tamm, Amalia M.</cp:lastModifiedBy>
  <cp:revision>14</cp:revision>
  <dcterms:created xsi:type="dcterms:W3CDTF">2024-05-20T12:41:15Z</dcterms:created>
  <dcterms:modified xsi:type="dcterms:W3CDTF">2024-05-24T19:35:03Z</dcterms:modified>
</cp:coreProperties>
</file>