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03" r:id="rId1"/>
    <p:sldMasterId id="2147483691" r:id="rId2"/>
    <p:sldMasterId id="2147483715" r:id="rId3"/>
    <p:sldMasterId id="2147483731" r:id="rId4"/>
  </p:sldMasterIdLst>
  <p:notesMasterIdLst>
    <p:notesMasterId r:id="rId44"/>
  </p:notesMasterIdLst>
  <p:sldIdLst>
    <p:sldId id="650" r:id="rId5"/>
    <p:sldId id="269" r:id="rId6"/>
    <p:sldId id="280" r:id="rId7"/>
    <p:sldId id="651" r:id="rId8"/>
    <p:sldId id="737" r:id="rId9"/>
    <p:sldId id="649" r:id="rId10"/>
    <p:sldId id="741" r:id="rId11"/>
    <p:sldId id="257" r:id="rId12"/>
    <p:sldId id="258" r:id="rId13"/>
    <p:sldId id="736" r:id="rId14"/>
    <p:sldId id="260" r:id="rId15"/>
    <p:sldId id="261" r:id="rId16"/>
    <p:sldId id="286" r:id="rId17"/>
    <p:sldId id="742" r:id="rId18"/>
    <p:sldId id="743" r:id="rId19"/>
    <p:sldId id="273" r:id="rId20"/>
    <p:sldId id="291" r:id="rId21"/>
    <p:sldId id="292" r:id="rId22"/>
    <p:sldId id="738" r:id="rId23"/>
    <p:sldId id="739" r:id="rId24"/>
    <p:sldId id="740" r:id="rId25"/>
    <p:sldId id="744" r:id="rId26"/>
    <p:sldId id="747" r:id="rId27"/>
    <p:sldId id="748" r:id="rId28"/>
    <p:sldId id="726" r:id="rId29"/>
    <p:sldId id="288" r:id="rId30"/>
    <p:sldId id="746" r:id="rId31"/>
    <p:sldId id="666" r:id="rId32"/>
    <p:sldId id="745" r:id="rId33"/>
    <p:sldId id="290" r:id="rId34"/>
    <p:sldId id="728" r:id="rId35"/>
    <p:sldId id="730" r:id="rId36"/>
    <p:sldId id="731" r:id="rId37"/>
    <p:sldId id="318" r:id="rId38"/>
    <p:sldId id="723" r:id="rId39"/>
    <p:sldId id="274" r:id="rId40"/>
    <p:sldId id="727" r:id="rId41"/>
    <p:sldId id="732" r:id="rId42"/>
    <p:sldId id="729" r:id="rId43"/>
  </p:sldIdLst>
  <p:sldSz cx="9144000" cy="5143500" type="screen16x9"/>
  <p:notesSz cx="6858000" cy="9144000"/>
  <p:embeddedFontLst>
    <p:embeddedFont>
      <p:font typeface="Angsana New" panose="02020603050405020304" pitchFamily="18" charset="-34"/>
      <p:regular r:id="rId45"/>
      <p:bold r:id="rId46"/>
      <p:italic r:id="rId47"/>
      <p:boldItalic r:id="rId48"/>
    </p:embeddedFont>
    <p:embeddedFont>
      <p:font typeface="Arial Narrow" panose="020B0606020202030204" pitchFamily="34" charset="0"/>
      <p:regular r:id="rId49"/>
      <p:bold r:id="rId50"/>
      <p:italic r:id="rId51"/>
      <p:boldItalic r:id="rId52"/>
    </p:embeddedFont>
    <p:embeddedFont>
      <p:font typeface="Bookman Old Style" panose="02050604050505020204" pitchFamily="18"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Constantia" panose="02030602050306030303" pitchFamily="18" charset="0"/>
      <p:regular r:id="rId63"/>
      <p:bold r:id="rId64"/>
      <p:italic r:id="rId65"/>
      <p:boldItalic r:id="rId66"/>
    </p:embeddedFont>
    <p:embeddedFont>
      <p:font typeface="Helvetica" panose="020B0604020202020204" pitchFamily="34" charset="0"/>
      <p:regular r:id="rId67"/>
      <p:bold r:id="rId68"/>
      <p:italic r:id="rId69"/>
      <p:boldItalic r:id="rId70"/>
    </p:embeddedFont>
    <p:embeddedFont>
      <p:font typeface="Pontano Sans" panose="020B0604020202020204" charset="0"/>
      <p:regular r:id="rId71"/>
    </p:embeddedFont>
    <p:embeddedFont>
      <p:font typeface="Wingdings 2" panose="05020102010507070707" pitchFamily="18" charset="2"/>
      <p:regular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dy Decker" initials="B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060898-4E1C-4300-B3F9-ECAE13062A8E}">
  <a:tblStyle styleId="{AB060898-4E1C-4300-B3F9-ECAE13062A8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7"/>
    <p:restoredTop sz="94690"/>
  </p:normalViewPr>
  <p:slideViewPr>
    <p:cSldViewPr snapToGrid="0">
      <p:cViewPr varScale="1">
        <p:scale>
          <a:sx n="142" d="100"/>
          <a:sy n="142" d="100"/>
        </p:scale>
        <p:origin x="708"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font" Target="fonts/font24.fntdata"/><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27.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7.fntdata"/><Relationship Id="rId72"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4748395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2361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Every species of bird is susceptible to collisions with windows – resident and migratory </a:t>
            </a:r>
          </a:p>
          <a:p>
            <a:r>
              <a:rPr lang="en-US" dirty="0"/>
              <a:t>Annual photos of collected birds from small routes help people to visualize the cumulative effect </a:t>
            </a:r>
          </a:p>
        </p:txBody>
      </p:sp>
      <p:sp>
        <p:nvSpPr>
          <p:cNvPr id="4" name="Slide Number Placeholder 3"/>
          <p:cNvSpPr>
            <a:spLocks noGrp="1"/>
          </p:cNvSpPr>
          <p:nvPr>
            <p:ph type="sldNum" sz="quarter" idx="10"/>
          </p:nvPr>
        </p:nvSpPr>
        <p:spPr/>
        <p:txBody>
          <a:bodyPr/>
          <a:lstStyle/>
          <a:p>
            <a:fld id="{E0F072BD-D023-40D9-AC12-03A787D8F4A4}" type="slidenum">
              <a:rPr lang="en-US" smtClean="0"/>
              <a:t>8</a:t>
            </a:fld>
            <a:endParaRPr lang="en-US"/>
          </a:p>
        </p:txBody>
      </p:sp>
    </p:spTree>
    <p:extLst>
      <p:ext uri="{BB962C8B-B14F-4D97-AF65-F5344CB8AC3E}">
        <p14:creationId xmlns:p14="http://schemas.microsoft.com/office/powerpoint/2010/main" val="2751622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A4D1F0-104D-45A0-B451-280537EEA6E0}" type="slidenum">
              <a:rPr lang="en-US" smtClean="0"/>
              <a:t>9</a:t>
            </a:fld>
            <a:endParaRPr lang="en-US"/>
          </a:p>
        </p:txBody>
      </p:sp>
    </p:spTree>
    <p:extLst>
      <p:ext uri="{BB962C8B-B14F-4D97-AF65-F5344CB8AC3E}">
        <p14:creationId xmlns:p14="http://schemas.microsoft.com/office/powerpoint/2010/main" val="1634404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Jacob Javits Center NYC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42B9-E8EA-451A-84E4-528E74FD7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55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3154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8002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bb3eb7057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bb3eb7057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4335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56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7615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CD3A-017E-44E9-AFAB-1DD7A98A4FB2}"/>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BEA72B-1969-4C3B-A98F-F47CF8C2B730}"/>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DFF376-DDD9-4AD9-8923-443811A4FE7C}"/>
              </a:ext>
            </a:extLst>
          </p:cNvPr>
          <p:cNvSpPr>
            <a:spLocks noGrp="1"/>
          </p:cNvSpPr>
          <p:nvPr>
            <p:ph type="dt" sz="half" idx="10"/>
          </p:nvPr>
        </p:nvSpPr>
        <p:spPr/>
        <p:txBody>
          <a:bodyPr/>
          <a:lstStyle/>
          <a:p>
            <a:fld id="{7A604098-185A-4900-A0C6-6B72C257608E}" type="datetimeFigureOut">
              <a:rPr lang="en-US" smtClean="0"/>
              <a:t>7/25/2023</a:t>
            </a:fld>
            <a:endParaRPr lang="en-US" dirty="0"/>
          </a:p>
        </p:txBody>
      </p:sp>
      <p:sp>
        <p:nvSpPr>
          <p:cNvPr id="5" name="Footer Placeholder 4">
            <a:extLst>
              <a:ext uri="{FF2B5EF4-FFF2-40B4-BE49-F238E27FC236}">
                <a16:creationId xmlns:a16="http://schemas.microsoft.com/office/drawing/2014/main" id="{4FC5C208-F187-4AD4-A616-105278C3D0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0BC7BF-73D4-4FD0-B95F-6262D5685F6A}"/>
              </a:ext>
            </a:extLst>
          </p:cNvPr>
          <p:cNvSpPr>
            <a:spLocks noGrp="1"/>
          </p:cNvSpPr>
          <p:nvPr>
            <p:ph type="sldNum" sz="quarter" idx="12"/>
          </p:nvPr>
        </p:nvSpPr>
        <p:spPr/>
        <p:txBody>
          <a:bodyPr/>
          <a:lstStyle/>
          <a:p>
            <a:fld id="{48598E38-D79C-48AE-B4DC-5F062C375388}" type="slidenum">
              <a:rPr lang="en-US" smtClean="0"/>
              <a:t>‹#›</a:t>
            </a:fld>
            <a:endParaRPr lang="en-US" dirty="0"/>
          </a:p>
        </p:txBody>
      </p:sp>
    </p:spTree>
    <p:extLst>
      <p:ext uri="{BB962C8B-B14F-4D97-AF65-F5344CB8AC3E}">
        <p14:creationId xmlns:p14="http://schemas.microsoft.com/office/powerpoint/2010/main" val="3246621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76D5-89CB-4BDE-A1F0-661437F40D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611320-9A46-4E3F-A86D-97ED5D6137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886F6-2602-4601-9741-BC8F77A84F6F}"/>
              </a:ext>
            </a:extLst>
          </p:cNvPr>
          <p:cNvSpPr>
            <a:spLocks noGrp="1"/>
          </p:cNvSpPr>
          <p:nvPr>
            <p:ph type="dt" sz="half" idx="10"/>
          </p:nvPr>
        </p:nvSpPr>
        <p:spPr/>
        <p:txBody>
          <a:bodyPr/>
          <a:lstStyle/>
          <a:p>
            <a:fld id="{7A604098-185A-4900-A0C6-6B72C257608E}" type="datetimeFigureOut">
              <a:rPr lang="en-US" smtClean="0"/>
              <a:t>7/25/2023</a:t>
            </a:fld>
            <a:endParaRPr lang="en-US" dirty="0"/>
          </a:p>
        </p:txBody>
      </p:sp>
      <p:sp>
        <p:nvSpPr>
          <p:cNvPr id="5" name="Footer Placeholder 4">
            <a:extLst>
              <a:ext uri="{FF2B5EF4-FFF2-40B4-BE49-F238E27FC236}">
                <a16:creationId xmlns:a16="http://schemas.microsoft.com/office/drawing/2014/main" id="{FFB75449-5A93-4344-A7D0-4A9757C3A6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444477-A987-47BA-839C-E8FA02E7E7FB}"/>
              </a:ext>
            </a:extLst>
          </p:cNvPr>
          <p:cNvSpPr>
            <a:spLocks noGrp="1"/>
          </p:cNvSpPr>
          <p:nvPr>
            <p:ph type="sldNum" sz="quarter" idx="12"/>
          </p:nvPr>
        </p:nvSpPr>
        <p:spPr/>
        <p:txBody>
          <a:bodyPr/>
          <a:lstStyle/>
          <a:p>
            <a:fld id="{48598E38-D79C-48AE-B4DC-5F062C375388}" type="slidenum">
              <a:rPr lang="en-US" smtClean="0"/>
              <a:t>‹#›</a:t>
            </a:fld>
            <a:endParaRPr lang="en-US" dirty="0"/>
          </a:p>
        </p:txBody>
      </p:sp>
    </p:spTree>
    <p:extLst>
      <p:ext uri="{BB962C8B-B14F-4D97-AF65-F5344CB8AC3E}">
        <p14:creationId xmlns:p14="http://schemas.microsoft.com/office/powerpoint/2010/main" val="1693507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3E1936-1989-418A-AFC7-965B88F536D0}"/>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D93050-4898-4695-9C3D-2C72915DC6BE}"/>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A9FE5-0C4E-4511-A09F-776C5C231D45}"/>
              </a:ext>
            </a:extLst>
          </p:cNvPr>
          <p:cNvSpPr>
            <a:spLocks noGrp="1"/>
          </p:cNvSpPr>
          <p:nvPr>
            <p:ph type="dt" sz="half" idx="10"/>
          </p:nvPr>
        </p:nvSpPr>
        <p:spPr/>
        <p:txBody>
          <a:bodyPr/>
          <a:lstStyle/>
          <a:p>
            <a:fld id="{7A604098-185A-4900-A0C6-6B72C257608E}" type="datetimeFigureOut">
              <a:rPr lang="en-US" smtClean="0"/>
              <a:t>7/25/2023</a:t>
            </a:fld>
            <a:endParaRPr lang="en-US" dirty="0"/>
          </a:p>
        </p:txBody>
      </p:sp>
      <p:sp>
        <p:nvSpPr>
          <p:cNvPr id="5" name="Footer Placeholder 4">
            <a:extLst>
              <a:ext uri="{FF2B5EF4-FFF2-40B4-BE49-F238E27FC236}">
                <a16:creationId xmlns:a16="http://schemas.microsoft.com/office/drawing/2014/main" id="{CB011862-4286-4B75-B503-8AF427E3A3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992930-7D89-44ED-9B5A-038DD1C09BD4}"/>
              </a:ext>
            </a:extLst>
          </p:cNvPr>
          <p:cNvSpPr>
            <a:spLocks noGrp="1"/>
          </p:cNvSpPr>
          <p:nvPr>
            <p:ph type="sldNum" sz="quarter" idx="12"/>
          </p:nvPr>
        </p:nvSpPr>
        <p:spPr/>
        <p:txBody>
          <a:bodyPr/>
          <a:lstStyle/>
          <a:p>
            <a:fld id="{48598E38-D79C-48AE-B4DC-5F062C375388}" type="slidenum">
              <a:rPr lang="en-US" smtClean="0"/>
              <a:t>‹#›</a:t>
            </a:fld>
            <a:endParaRPr lang="en-US" dirty="0"/>
          </a:p>
        </p:txBody>
      </p:sp>
    </p:spTree>
    <p:extLst>
      <p:ext uri="{BB962C8B-B14F-4D97-AF65-F5344CB8AC3E}">
        <p14:creationId xmlns:p14="http://schemas.microsoft.com/office/powerpoint/2010/main" val="3999675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7ED3D6B-C52A-49C1-AF45-635C690D11F9}" type="datetimeFigureOut">
              <a:rPr lang="en-US" smtClean="0">
                <a:solidFill>
                  <a:srgbClr val="DBF5F9">
                    <a:shade val="90000"/>
                  </a:srgbClr>
                </a:solidFill>
              </a:rPr>
              <a:pPr/>
              <a:t>7/25/2023</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5159FD7D-33C8-4885-AEBC-A4BA71CB7E0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32550520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ED3D6B-C52A-49C1-AF45-635C690D11F9}" type="datetimeFigureOut">
              <a:rPr lang="en-US" smtClean="0">
                <a:solidFill>
                  <a:srgbClr val="04617B">
                    <a:shade val="90000"/>
                  </a:srgbClr>
                </a:solidFill>
              </a:rPr>
              <a:pPr/>
              <a:t>7/25/2023</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5159FD7D-33C8-4885-AEBC-A4BA71CB7E0C}"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516661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7ED3D6B-C52A-49C1-AF45-635C690D11F9}" type="datetimeFigureOut">
              <a:rPr lang="en-US" smtClean="0">
                <a:solidFill>
                  <a:srgbClr val="DBF5F9">
                    <a:shade val="90000"/>
                  </a:srgbClr>
                </a:solidFill>
              </a:rPr>
              <a:pPr/>
              <a:t>7/25/2023</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5159FD7D-33C8-4885-AEBC-A4BA71CB7E0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38377714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n-US"/>
              <a:t>Click to edit Master title style</a:t>
            </a:r>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7ED3D6B-C52A-49C1-AF45-635C690D11F9}" type="datetimeFigureOut">
              <a:rPr lang="en-US" smtClean="0">
                <a:solidFill>
                  <a:srgbClr val="04617B">
                    <a:shade val="90000"/>
                  </a:srgbClr>
                </a:solidFill>
              </a:rPr>
              <a:pPr/>
              <a:t>7/25/2023</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5159FD7D-33C8-4885-AEBC-A4BA71CB7E0C}"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845539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7ED3D6B-C52A-49C1-AF45-635C690D11F9}" type="datetimeFigureOut">
              <a:rPr lang="en-US" smtClean="0">
                <a:solidFill>
                  <a:srgbClr val="04617B">
                    <a:shade val="90000"/>
                  </a:srgbClr>
                </a:solidFill>
              </a:rPr>
              <a:pPr/>
              <a:t>7/25/2023</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5159FD7D-33C8-4885-AEBC-A4BA71CB7E0C}"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204309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7ED3D6B-C52A-49C1-AF45-635C690D11F9}" type="datetimeFigureOut">
              <a:rPr lang="en-US" smtClean="0">
                <a:solidFill>
                  <a:srgbClr val="04617B">
                    <a:shade val="90000"/>
                  </a:srgbClr>
                </a:solidFill>
              </a:rPr>
              <a:pPr/>
              <a:t>7/25/2023</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5159FD7D-33C8-4885-AEBC-A4BA71CB7E0C}"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811824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ED3D6B-C52A-49C1-AF45-635C690D11F9}" type="datetimeFigureOut">
              <a:rPr lang="en-US" smtClean="0">
                <a:solidFill>
                  <a:srgbClr val="04617B">
                    <a:shade val="90000"/>
                  </a:srgbClr>
                </a:solidFill>
              </a:rPr>
              <a:pPr/>
              <a:t>7/25/2023</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5159FD7D-33C8-4885-AEBC-A4BA71CB7E0C}"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40709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7ED3D6B-C52A-49C1-AF45-635C690D11F9}" type="datetimeFigureOut">
              <a:rPr lang="en-US" smtClean="0">
                <a:solidFill>
                  <a:srgbClr val="04617B">
                    <a:shade val="90000"/>
                  </a:srgbClr>
                </a:solidFill>
              </a:rPr>
              <a:pPr/>
              <a:t>7/25/2023</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5159FD7D-33C8-4885-AEBC-A4BA71CB7E0C}"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346163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F37F2-6C82-456A-8BCC-1D3768B41B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7AE671-FAAC-4E99-8F6B-316E58B129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638C19-2BA9-4435-9C1B-723F50A76408}"/>
              </a:ext>
            </a:extLst>
          </p:cNvPr>
          <p:cNvSpPr>
            <a:spLocks noGrp="1"/>
          </p:cNvSpPr>
          <p:nvPr>
            <p:ph type="dt" sz="half" idx="10"/>
          </p:nvPr>
        </p:nvSpPr>
        <p:spPr/>
        <p:txBody>
          <a:bodyPr/>
          <a:lstStyle/>
          <a:p>
            <a:fld id="{7A604098-185A-4900-A0C6-6B72C257608E}" type="datetimeFigureOut">
              <a:rPr lang="en-US" smtClean="0"/>
              <a:t>7/25/2023</a:t>
            </a:fld>
            <a:endParaRPr lang="en-US" dirty="0"/>
          </a:p>
        </p:txBody>
      </p:sp>
      <p:sp>
        <p:nvSpPr>
          <p:cNvPr id="5" name="Footer Placeholder 4">
            <a:extLst>
              <a:ext uri="{FF2B5EF4-FFF2-40B4-BE49-F238E27FC236}">
                <a16:creationId xmlns:a16="http://schemas.microsoft.com/office/drawing/2014/main" id="{96A7B964-D722-4EB7-AC59-1975E1C6A2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9F78BE-C79E-46D0-8238-F5F26A93A5C8}"/>
              </a:ext>
            </a:extLst>
          </p:cNvPr>
          <p:cNvSpPr>
            <a:spLocks noGrp="1"/>
          </p:cNvSpPr>
          <p:nvPr>
            <p:ph type="sldNum" sz="quarter" idx="12"/>
          </p:nvPr>
        </p:nvSpPr>
        <p:spPr/>
        <p:txBody>
          <a:bodyPr/>
          <a:lstStyle/>
          <a:p>
            <a:fld id="{48598E38-D79C-48AE-B4DC-5F062C375388}" type="slidenum">
              <a:rPr lang="en-US" smtClean="0"/>
              <a:t>‹#›</a:t>
            </a:fld>
            <a:endParaRPr lang="en-US" dirty="0"/>
          </a:p>
        </p:txBody>
      </p:sp>
    </p:spTree>
    <p:extLst>
      <p:ext uri="{BB962C8B-B14F-4D97-AF65-F5344CB8AC3E}">
        <p14:creationId xmlns:p14="http://schemas.microsoft.com/office/powerpoint/2010/main" val="4100753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7ED3D6B-C52A-49C1-AF45-635C690D11F9}" type="datetimeFigureOut">
              <a:rPr lang="en-US" smtClean="0">
                <a:solidFill>
                  <a:srgbClr val="04617B">
                    <a:shade val="90000"/>
                  </a:srgbClr>
                </a:solidFill>
              </a:rPr>
              <a:pPr/>
              <a:t>7/25/2023</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4767263"/>
            <a:ext cx="609600" cy="273844"/>
          </a:xfrm>
        </p:spPr>
        <p:txBody>
          <a:bodyPr/>
          <a:lstStyle/>
          <a:p>
            <a:fld id="{5159FD7D-33C8-4885-AEBC-A4BA71CB7E0C}"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buClrTx/>
              <a:buFontTx/>
              <a:buNone/>
            </a:pPr>
            <a:endParaRPr lang="en-US" sz="1800" kern="1200" dirty="0">
              <a:solidFill>
                <a:prstClr val="black"/>
              </a:solidFill>
              <a:latin typeface="Constantia"/>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buClrTx/>
              <a:buFontTx/>
              <a:buNone/>
            </a:pPr>
            <a:endParaRPr lang="en-US" sz="1800" kern="1200" dirty="0">
              <a:solidFill>
                <a:prstClr val="black"/>
              </a:solidFill>
              <a:latin typeface="Constantia"/>
              <a:ea typeface="+mn-ea"/>
              <a:cs typeface="+mn-cs"/>
            </a:endParaRPr>
          </a:p>
        </p:txBody>
      </p:sp>
    </p:spTree>
    <p:extLst>
      <p:ext uri="{BB962C8B-B14F-4D97-AF65-F5344CB8AC3E}">
        <p14:creationId xmlns:p14="http://schemas.microsoft.com/office/powerpoint/2010/main" val="26827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ED3D6B-C52A-49C1-AF45-635C690D11F9}" type="datetimeFigureOut">
              <a:rPr lang="en-US" smtClean="0">
                <a:solidFill>
                  <a:srgbClr val="04617B">
                    <a:shade val="90000"/>
                  </a:srgbClr>
                </a:solidFill>
              </a:rPr>
              <a:pPr/>
              <a:t>7/25/2023</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5159FD7D-33C8-4885-AEBC-A4BA71CB7E0C}"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187811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ED3D6B-C52A-49C1-AF45-635C690D11F9}" type="datetimeFigureOut">
              <a:rPr lang="en-US" smtClean="0">
                <a:solidFill>
                  <a:srgbClr val="04617B">
                    <a:shade val="90000"/>
                  </a:srgbClr>
                </a:solidFill>
              </a:rPr>
              <a:pPr/>
              <a:t>7/25/2023</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5159FD7D-33C8-4885-AEBC-A4BA71CB7E0C}"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500210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4EB2E60-4BB2-423C-B475-8A2934175B29}" type="datetimeFigureOut">
              <a:rPr lang="en-US" smtClean="0"/>
              <a:t>7/25/2023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0288A5-D049-41E9-879A-8BFEE9032E79}" type="slidenum">
              <a:rPr lang="en-US" smtClean="0"/>
              <a:t>‹#›</a:t>
            </a:fld>
            <a:endParaRPr lang="en-US" dirty="0"/>
          </a:p>
        </p:txBody>
      </p:sp>
      <p:grpSp>
        <p:nvGrpSpPr>
          <p:cNvPr id="7" name="Group 6"/>
          <p:cNvGrpSpPr/>
          <p:nvPr userDrawn="1"/>
        </p:nvGrpSpPr>
        <p:grpSpPr>
          <a:xfrm>
            <a:off x="-2218378" y="1465042"/>
            <a:ext cx="12725400" cy="3849908"/>
            <a:chOff x="-2218378" y="1953389"/>
            <a:chExt cx="12725400" cy="5133211"/>
          </a:xfrm>
        </p:grpSpPr>
        <p:sp>
          <p:nvSpPr>
            <p:cNvPr id="8" name="Rectangle 7"/>
            <p:cNvSpPr/>
            <p:nvPr/>
          </p:nvSpPr>
          <p:spPr>
            <a:xfrm>
              <a:off x="-152400" y="4343400"/>
              <a:ext cx="9525000" cy="2743200"/>
            </a:xfrm>
            <a:prstGeom prst="rect">
              <a:avLst/>
            </a:prstGeom>
            <a:solidFill>
              <a:srgbClr val="128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Oval 8"/>
            <p:cNvSpPr/>
            <p:nvPr/>
          </p:nvSpPr>
          <p:spPr>
            <a:xfrm rot="21108705">
              <a:off x="-2218378" y="1953389"/>
              <a:ext cx="12725400" cy="4000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359174">
            <a:off x="5691186" y="3390445"/>
            <a:ext cx="2174423" cy="1796617"/>
          </a:xfrm>
          <a:prstGeom prst="rect">
            <a:avLst/>
          </a:prstGeom>
        </p:spPr>
      </p:pic>
    </p:spTree>
    <p:extLst>
      <p:ext uri="{BB962C8B-B14F-4D97-AF65-F5344CB8AC3E}">
        <p14:creationId xmlns:p14="http://schemas.microsoft.com/office/powerpoint/2010/main" val="1677201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EB2E60-4BB2-423C-B475-8A2934175B29}" type="datetimeFigureOut">
              <a:rPr lang="en-US" smtClean="0"/>
              <a:t>7/25/2023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0288A5-D049-41E9-879A-8BFEE9032E79}" type="slidenum">
              <a:rPr lang="en-US" smtClean="0"/>
              <a:t>‹#›</a:t>
            </a:fld>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494759">
            <a:off x="7336947" y="4159640"/>
            <a:ext cx="1331459" cy="1100118"/>
          </a:xfrm>
          <a:prstGeom prst="rect">
            <a:avLst/>
          </a:prstGeom>
        </p:spPr>
      </p:pic>
    </p:spTree>
    <p:extLst>
      <p:ext uri="{BB962C8B-B14F-4D97-AF65-F5344CB8AC3E}">
        <p14:creationId xmlns:p14="http://schemas.microsoft.com/office/powerpoint/2010/main" val="3657474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EB2E60-4BB2-423C-B475-8A2934175B29}" type="datetimeFigureOut">
              <a:rPr lang="en-US" smtClean="0"/>
              <a:t>7/25/2023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0288A5-D049-41E9-879A-8BFEE9032E79}" type="slidenum">
              <a:rPr lang="en-US" smtClean="0"/>
              <a:t>‹#›</a:t>
            </a:fld>
            <a:endParaRPr lang="en-US" dirty="0"/>
          </a:p>
        </p:txBody>
      </p:sp>
    </p:spTree>
    <p:extLst>
      <p:ext uri="{BB962C8B-B14F-4D97-AF65-F5344CB8AC3E}">
        <p14:creationId xmlns:p14="http://schemas.microsoft.com/office/powerpoint/2010/main" val="827839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EB2E60-4BB2-423C-B475-8A2934175B29}" type="datetimeFigureOut">
              <a:rPr lang="en-US" smtClean="0"/>
              <a:t>7/25/2023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0288A5-D049-41E9-879A-8BFEE9032E79}" type="slidenum">
              <a:rPr lang="en-US" smtClean="0"/>
              <a:t>‹#›</a:t>
            </a:fld>
            <a:endParaRPr lang="en-US" dirty="0"/>
          </a:p>
        </p:txBody>
      </p:sp>
    </p:spTree>
    <p:extLst>
      <p:ext uri="{BB962C8B-B14F-4D97-AF65-F5344CB8AC3E}">
        <p14:creationId xmlns:p14="http://schemas.microsoft.com/office/powerpoint/2010/main" val="3358788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EB2E60-4BB2-423C-B475-8A2934175B29}" type="datetimeFigureOut">
              <a:rPr lang="en-US" smtClean="0"/>
              <a:t>7/25/2023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40288A5-D049-41E9-879A-8BFEE9032E79}" type="slidenum">
              <a:rPr lang="en-US" smtClean="0"/>
              <a:t>‹#›</a:t>
            </a:fld>
            <a:endParaRPr lang="en-US" dirty="0"/>
          </a:p>
        </p:txBody>
      </p:sp>
    </p:spTree>
    <p:extLst>
      <p:ext uri="{BB962C8B-B14F-4D97-AF65-F5344CB8AC3E}">
        <p14:creationId xmlns:p14="http://schemas.microsoft.com/office/powerpoint/2010/main" val="2089098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EB2E60-4BB2-423C-B475-8A2934175B29}" type="datetimeFigureOut">
              <a:rPr lang="en-US" smtClean="0"/>
              <a:t>7/25/2023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40288A5-D049-41E9-879A-8BFEE9032E79}" type="slidenum">
              <a:rPr lang="en-US" smtClean="0"/>
              <a:t>‹#›</a:t>
            </a:fld>
            <a:endParaRPr lang="en-US" dirty="0"/>
          </a:p>
        </p:txBody>
      </p:sp>
    </p:spTree>
    <p:extLst>
      <p:ext uri="{BB962C8B-B14F-4D97-AF65-F5344CB8AC3E}">
        <p14:creationId xmlns:p14="http://schemas.microsoft.com/office/powerpoint/2010/main" val="3056091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EB2E60-4BB2-423C-B475-8A2934175B29}" type="datetimeFigureOut">
              <a:rPr lang="en-US" smtClean="0"/>
              <a:t>7/25/2023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40288A5-D049-41E9-879A-8BFEE9032E79}" type="slidenum">
              <a:rPr lang="en-US" smtClean="0"/>
              <a:t>‹#›</a:t>
            </a:fld>
            <a:endParaRPr lang="en-US" dirty="0"/>
          </a:p>
        </p:txBody>
      </p:sp>
    </p:spTree>
    <p:extLst>
      <p:ext uri="{BB962C8B-B14F-4D97-AF65-F5344CB8AC3E}">
        <p14:creationId xmlns:p14="http://schemas.microsoft.com/office/powerpoint/2010/main" val="1359923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168CE-F677-4958-AF33-E22FCF0D57F7}"/>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B2FDB3-FB25-4B71-BE17-9D4F5CB12D76}"/>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A59C40-5861-493B-A8F3-14E29A8708D2}"/>
              </a:ext>
            </a:extLst>
          </p:cNvPr>
          <p:cNvSpPr>
            <a:spLocks noGrp="1"/>
          </p:cNvSpPr>
          <p:nvPr>
            <p:ph type="dt" sz="half" idx="10"/>
          </p:nvPr>
        </p:nvSpPr>
        <p:spPr/>
        <p:txBody>
          <a:bodyPr/>
          <a:lstStyle/>
          <a:p>
            <a:fld id="{7A604098-185A-4900-A0C6-6B72C257608E}" type="datetimeFigureOut">
              <a:rPr lang="en-US" smtClean="0"/>
              <a:t>7/25/2023</a:t>
            </a:fld>
            <a:endParaRPr lang="en-US" dirty="0"/>
          </a:p>
        </p:txBody>
      </p:sp>
      <p:sp>
        <p:nvSpPr>
          <p:cNvPr id="5" name="Footer Placeholder 4">
            <a:extLst>
              <a:ext uri="{FF2B5EF4-FFF2-40B4-BE49-F238E27FC236}">
                <a16:creationId xmlns:a16="http://schemas.microsoft.com/office/drawing/2014/main" id="{E78A4959-BAC1-49D5-B8A3-231B1CB9EC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FFC136-8CE2-4709-87D6-B351E14E751B}"/>
              </a:ext>
            </a:extLst>
          </p:cNvPr>
          <p:cNvSpPr>
            <a:spLocks noGrp="1"/>
          </p:cNvSpPr>
          <p:nvPr>
            <p:ph type="sldNum" sz="quarter" idx="12"/>
          </p:nvPr>
        </p:nvSpPr>
        <p:spPr/>
        <p:txBody>
          <a:bodyPr/>
          <a:lstStyle/>
          <a:p>
            <a:fld id="{48598E38-D79C-48AE-B4DC-5F062C375388}" type="slidenum">
              <a:rPr lang="en-US" smtClean="0"/>
              <a:t>‹#›</a:t>
            </a:fld>
            <a:endParaRPr lang="en-US" dirty="0"/>
          </a:p>
        </p:txBody>
      </p:sp>
    </p:spTree>
    <p:extLst>
      <p:ext uri="{BB962C8B-B14F-4D97-AF65-F5344CB8AC3E}">
        <p14:creationId xmlns:p14="http://schemas.microsoft.com/office/powerpoint/2010/main" val="391047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4EB2E60-4BB2-423C-B475-8A2934175B29}" type="datetimeFigureOut">
              <a:rPr lang="en-US" smtClean="0"/>
              <a:t>7/25/2023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0288A5-D049-41E9-879A-8BFEE9032E79}" type="slidenum">
              <a:rPr lang="en-US" smtClean="0"/>
              <a:t>‹#›</a:t>
            </a:fld>
            <a:endParaRPr lang="en-US" dirty="0"/>
          </a:p>
        </p:txBody>
      </p:sp>
    </p:spTree>
    <p:extLst>
      <p:ext uri="{BB962C8B-B14F-4D97-AF65-F5344CB8AC3E}">
        <p14:creationId xmlns:p14="http://schemas.microsoft.com/office/powerpoint/2010/main" val="1402726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4EB2E60-4BB2-423C-B475-8A2934175B29}" type="datetimeFigureOut">
              <a:rPr lang="en-US" smtClean="0"/>
              <a:t>7/25/2023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0288A5-D049-41E9-879A-8BFEE9032E79}" type="slidenum">
              <a:rPr lang="en-US" smtClean="0"/>
              <a:t>‹#›</a:t>
            </a:fld>
            <a:endParaRPr lang="en-US" dirty="0"/>
          </a:p>
        </p:txBody>
      </p:sp>
    </p:spTree>
    <p:extLst>
      <p:ext uri="{BB962C8B-B14F-4D97-AF65-F5344CB8AC3E}">
        <p14:creationId xmlns:p14="http://schemas.microsoft.com/office/powerpoint/2010/main" val="35666664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EB2E60-4BB2-423C-B475-8A2934175B29}" type="datetimeFigureOut">
              <a:rPr lang="en-US" smtClean="0"/>
              <a:t>7/25/2023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0288A5-D049-41E9-879A-8BFEE9032E79}" type="slidenum">
              <a:rPr lang="en-US" smtClean="0"/>
              <a:t>‹#›</a:t>
            </a:fld>
            <a:endParaRPr lang="en-US" dirty="0"/>
          </a:p>
        </p:txBody>
      </p:sp>
    </p:spTree>
    <p:extLst>
      <p:ext uri="{BB962C8B-B14F-4D97-AF65-F5344CB8AC3E}">
        <p14:creationId xmlns:p14="http://schemas.microsoft.com/office/powerpoint/2010/main" val="16617906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EB2E60-4BB2-423C-B475-8A2934175B29}" type="datetimeFigureOut">
              <a:rPr lang="en-US" smtClean="0"/>
              <a:t>7/25/2023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0288A5-D049-41E9-879A-8BFEE9032E79}" type="slidenum">
              <a:rPr lang="en-US" smtClean="0"/>
              <a:t>‹#›</a:t>
            </a:fld>
            <a:endParaRPr lang="en-US" dirty="0"/>
          </a:p>
        </p:txBody>
      </p:sp>
    </p:spTree>
    <p:extLst>
      <p:ext uri="{BB962C8B-B14F-4D97-AF65-F5344CB8AC3E}">
        <p14:creationId xmlns:p14="http://schemas.microsoft.com/office/powerpoint/2010/main" val="32444007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AFBA1646-3485-124C-958F-4012F1C83B55}"/>
              </a:ext>
            </a:extLst>
          </p:cNvPr>
          <p:cNvSpPr>
            <a:spLocks noGrp="1"/>
          </p:cNvSpPr>
          <p:nvPr>
            <p:ph type="pic" sz="quarter" idx="13"/>
          </p:nvPr>
        </p:nvSpPr>
        <p:spPr>
          <a:xfrm>
            <a:off x="0" y="2"/>
            <a:ext cx="9144000" cy="5143499"/>
          </a:xfrm>
          <a:noFill/>
        </p:spPr>
        <p:txBody>
          <a:bodyPr/>
          <a:lstStyle/>
          <a:p>
            <a:r>
              <a:rPr lang="en-US" dirty="0"/>
              <a:t>Click icon to add picture</a:t>
            </a:r>
          </a:p>
        </p:txBody>
      </p:sp>
      <p:sp>
        <p:nvSpPr>
          <p:cNvPr id="2" name="Title 1"/>
          <p:cNvSpPr>
            <a:spLocks noGrp="1"/>
          </p:cNvSpPr>
          <p:nvPr>
            <p:ph type="ctrTitle"/>
          </p:nvPr>
        </p:nvSpPr>
        <p:spPr>
          <a:xfrm>
            <a:off x="1506073" y="4213412"/>
            <a:ext cx="6212541" cy="926868"/>
          </a:xfrm>
        </p:spPr>
        <p:txBody>
          <a:bodyPr anchor="ctr" anchorCtr="0">
            <a:normAutofit/>
          </a:bodyPr>
          <a:lstStyle>
            <a:lvl1pPr algn="l">
              <a:defRPr sz="2100" b="0" i="0">
                <a:solidFill>
                  <a:schemeClr val="bg1"/>
                </a:solidFill>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7790330" y="4276165"/>
            <a:ext cx="1353671" cy="864114"/>
          </a:xfrm>
        </p:spPr>
        <p:txBody>
          <a:bodyPr lIns="45720" tIns="91440" rIns="45720" bIns="91440">
            <a:normAutofit/>
          </a:bodyPr>
          <a:lstStyle>
            <a:lvl1pPr marL="0" marR="0" indent="0" algn="l" defTabSz="514350" rtl="0" eaLnBrk="1" fontAlgn="auto" latinLnBrk="0" hangingPunct="1">
              <a:lnSpc>
                <a:spcPct val="9000"/>
              </a:lnSpc>
              <a:spcBef>
                <a:spcPts val="0"/>
              </a:spcBef>
              <a:spcAft>
                <a:spcPts val="375"/>
              </a:spcAft>
              <a:buClrTx/>
              <a:buSzTx/>
              <a:buFont typeface="Arial" panose="020B0604020202020204" pitchFamily="34" charset="0"/>
              <a:buNone/>
              <a:tabLst/>
              <a:defRPr sz="750">
                <a:solidFill>
                  <a:schemeClr val="bg1"/>
                </a:solidFill>
                <a:latin typeface="Arial" panose="020B06040202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marL="0" marR="0" lvl="0" indent="0" algn="l" defTabSz="514350" rtl="0" eaLnBrk="1" fontAlgn="auto" latinLnBrk="0" hangingPunct="1">
              <a:lnSpc>
                <a:spcPts val="1110"/>
              </a:lnSpc>
              <a:spcBef>
                <a:spcPts val="563"/>
              </a:spcBef>
              <a:spcAft>
                <a:spcPts val="0"/>
              </a:spcAft>
              <a:buClrTx/>
              <a:buSzTx/>
              <a:buFont typeface="Arial" panose="020B0604020202020204" pitchFamily="34" charset="0"/>
              <a:buNone/>
              <a:tabLst/>
              <a:defRPr/>
            </a:pPr>
            <a:r>
              <a:rPr lang="en-US" sz="825" dirty="0">
                <a:solidFill>
                  <a:srgbClr val="FFFFFF"/>
                </a:solidFill>
                <a:latin typeface="Arial" panose="020B0604020202020204" pitchFamily="34" charset="0"/>
              </a:rPr>
              <a:t>Additional</a:t>
            </a:r>
            <a:endParaRPr lang="en-US" dirty="0"/>
          </a:p>
        </p:txBody>
      </p:sp>
    </p:spTree>
    <p:extLst>
      <p:ext uri="{BB962C8B-B14F-4D97-AF65-F5344CB8AC3E}">
        <p14:creationId xmlns:p14="http://schemas.microsoft.com/office/powerpoint/2010/main" val="1474702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200D478-1BE4-514A-B604-8C3C75A8A70C}"/>
              </a:ext>
            </a:extLst>
          </p:cNvPr>
          <p:cNvSpPr>
            <a:spLocks noGrp="1"/>
          </p:cNvSpPr>
          <p:nvPr>
            <p:ph type="sldNum" sz="quarter" idx="12"/>
          </p:nvPr>
        </p:nvSpPr>
        <p:spPr>
          <a:xfrm>
            <a:off x="6457950" y="4767264"/>
            <a:ext cx="2057400" cy="274637"/>
          </a:xfrm>
          <a:prstGeom prst="rect">
            <a:avLst/>
          </a:prstGeom>
        </p:spPr>
        <p:txBody>
          <a:bodyPr/>
          <a:lstStyle/>
          <a:p>
            <a:fld id="{23882083-98A0-EA42-9DCD-1087FF25D8EB}" type="slidenum">
              <a:rPr lang="en-US" smtClean="0"/>
              <a:t>‹#›</a:t>
            </a:fld>
            <a:endParaRPr lang="en-US" dirty="0"/>
          </a:p>
        </p:txBody>
      </p:sp>
    </p:spTree>
    <p:extLst>
      <p:ext uri="{BB962C8B-B14F-4D97-AF65-F5344CB8AC3E}">
        <p14:creationId xmlns:p14="http://schemas.microsoft.com/office/powerpoint/2010/main" val="764192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2402F1-75E7-480C-8525-8FD44499203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Autofit/>
          </a:bodyPr>
          <a:lstStyle/>
          <a:p>
            <a:pPr marL="0" marR="0" lvl="0" indent="0" algn="ctr" defTabSz="514350" rtl="0" eaLnBrk="1" fontAlgn="auto" latinLnBrk="0" hangingPunct="1">
              <a:lnSpc>
                <a:spcPct val="90000"/>
              </a:lnSpc>
              <a:spcBef>
                <a:spcPct val="0"/>
              </a:spcBef>
              <a:spcAft>
                <a:spcPts val="0"/>
              </a:spcAft>
              <a:buClrTx/>
              <a:buSzTx/>
              <a:buNone/>
              <a:tabLst/>
              <a:defRPr/>
            </a:pPr>
            <a:r>
              <a:rPr lang="en-US" dirty="0"/>
              <a:t>Click to edit Master title style</a:t>
            </a:r>
          </a:p>
        </p:txBody>
      </p:sp>
    </p:spTree>
    <p:extLst>
      <p:ext uri="{BB962C8B-B14F-4D97-AF65-F5344CB8AC3E}">
        <p14:creationId xmlns:p14="http://schemas.microsoft.com/office/powerpoint/2010/main" val="3322547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3971583" y="1029956"/>
            <a:ext cx="1200839" cy="1299617"/>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900" b="0" i="0">
                <a:latin typeface="+mn-lt"/>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1084084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1358183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AB792-5C24-4854-9BE2-876665BE96F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9B52B8F-53CB-4695-9B30-714C649A538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CAD57E1-F60A-4525-ABF3-77487E8C507B}"/>
              </a:ext>
            </a:extLst>
          </p:cNvPr>
          <p:cNvSpPr>
            <a:spLocks noGrp="1"/>
          </p:cNvSpPr>
          <p:nvPr>
            <p:ph type="dt" sz="half" idx="10"/>
          </p:nvPr>
        </p:nvSpPr>
        <p:spPr/>
        <p:txBody>
          <a:bodyPr/>
          <a:lstStyle/>
          <a:p>
            <a:fld id="{072F4B87-AD19-41B8-8C0F-9BE44FEC3DB4}" type="datetimeFigureOut">
              <a:rPr lang="en-US" smtClean="0"/>
              <a:t>7/25/2023</a:t>
            </a:fld>
            <a:endParaRPr lang="en-US" dirty="0"/>
          </a:p>
        </p:txBody>
      </p:sp>
      <p:sp>
        <p:nvSpPr>
          <p:cNvPr id="5" name="Footer Placeholder 4">
            <a:extLst>
              <a:ext uri="{FF2B5EF4-FFF2-40B4-BE49-F238E27FC236}">
                <a16:creationId xmlns:a16="http://schemas.microsoft.com/office/drawing/2014/main" id="{E47BECD4-78BB-4F69-8D2C-1871E6D053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713F1E-2FB6-4BF3-8C32-E83585721F87}"/>
              </a:ext>
            </a:extLst>
          </p:cNvPr>
          <p:cNvSpPr>
            <a:spLocks noGrp="1"/>
          </p:cNvSpPr>
          <p:nvPr>
            <p:ph type="sldNum" sz="quarter" idx="12"/>
          </p:nvPr>
        </p:nvSpPr>
        <p:spPr/>
        <p:txBody>
          <a:bodyPr/>
          <a:lstStyle/>
          <a:p>
            <a:fld id="{FB714909-783B-453F-9B3E-DCBB944E6BD4}" type="slidenum">
              <a:rPr lang="en-US" smtClean="0"/>
              <a:t>‹#›</a:t>
            </a:fld>
            <a:endParaRPr lang="en-US" dirty="0"/>
          </a:p>
        </p:txBody>
      </p:sp>
    </p:spTree>
    <p:extLst>
      <p:ext uri="{BB962C8B-B14F-4D97-AF65-F5344CB8AC3E}">
        <p14:creationId xmlns:p14="http://schemas.microsoft.com/office/powerpoint/2010/main" val="1692598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EBB21-C249-4F97-A1A7-DD966FC41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5EC721-B579-46DE-BD2C-CDF867248A7E}"/>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99CA86-ECAC-49AC-8BCE-0D2EF331A9AD}"/>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9C0207-4AB8-478F-9FE8-E2136AFE2666}"/>
              </a:ext>
            </a:extLst>
          </p:cNvPr>
          <p:cNvSpPr>
            <a:spLocks noGrp="1"/>
          </p:cNvSpPr>
          <p:nvPr>
            <p:ph type="dt" sz="half" idx="10"/>
          </p:nvPr>
        </p:nvSpPr>
        <p:spPr/>
        <p:txBody>
          <a:bodyPr/>
          <a:lstStyle/>
          <a:p>
            <a:fld id="{7A604098-185A-4900-A0C6-6B72C257608E}" type="datetimeFigureOut">
              <a:rPr lang="en-US" smtClean="0"/>
              <a:t>7/25/2023</a:t>
            </a:fld>
            <a:endParaRPr lang="en-US" dirty="0"/>
          </a:p>
        </p:txBody>
      </p:sp>
      <p:sp>
        <p:nvSpPr>
          <p:cNvPr id="6" name="Footer Placeholder 5">
            <a:extLst>
              <a:ext uri="{FF2B5EF4-FFF2-40B4-BE49-F238E27FC236}">
                <a16:creationId xmlns:a16="http://schemas.microsoft.com/office/drawing/2014/main" id="{97956B83-3DDA-40AA-B0D0-05076EA2C1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BA928B-6AB3-4807-8B64-B76EA862C0CB}"/>
              </a:ext>
            </a:extLst>
          </p:cNvPr>
          <p:cNvSpPr>
            <a:spLocks noGrp="1"/>
          </p:cNvSpPr>
          <p:nvPr>
            <p:ph type="sldNum" sz="quarter" idx="12"/>
          </p:nvPr>
        </p:nvSpPr>
        <p:spPr/>
        <p:txBody>
          <a:bodyPr/>
          <a:lstStyle/>
          <a:p>
            <a:fld id="{48598E38-D79C-48AE-B4DC-5F062C375388}" type="slidenum">
              <a:rPr lang="en-US" smtClean="0"/>
              <a:t>‹#›</a:t>
            </a:fld>
            <a:endParaRPr lang="en-US" dirty="0"/>
          </a:p>
        </p:txBody>
      </p:sp>
    </p:spTree>
    <p:extLst>
      <p:ext uri="{BB962C8B-B14F-4D97-AF65-F5344CB8AC3E}">
        <p14:creationId xmlns:p14="http://schemas.microsoft.com/office/powerpoint/2010/main" val="1643870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4E76E-175F-498C-98C5-76232DA02A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1B18B5-1146-493F-9FAF-B7A8EFFF37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7019C-330C-4D94-93FE-D7B495DF452B}"/>
              </a:ext>
            </a:extLst>
          </p:cNvPr>
          <p:cNvSpPr>
            <a:spLocks noGrp="1"/>
          </p:cNvSpPr>
          <p:nvPr>
            <p:ph type="dt" sz="half" idx="10"/>
          </p:nvPr>
        </p:nvSpPr>
        <p:spPr/>
        <p:txBody>
          <a:bodyPr/>
          <a:lstStyle/>
          <a:p>
            <a:fld id="{072F4B87-AD19-41B8-8C0F-9BE44FEC3DB4}" type="datetimeFigureOut">
              <a:rPr lang="en-US" smtClean="0"/>
              <a:t>7/25/2023</a:t>
            </a:fld>
            <a:endParaRPr lang="en-US" dirty="0"/>
          </a:p>
        </p:txBody>
      </p:sp>
      <p:sp>
        <p:nvSpPr>
          <p:cNvPr id="5" name="Footer Placeholder 4">
            <a:extLst>
              <a:ext uri="{FF2B5EF4-FFF2-40B4-BE49-F238E27FC236}">
                <a16:creationId xmlns:a16="http://schemas.microsoft.com/office/drawing/2014/main" id="{077D6F0D-6098-4789-B76E-0433B0B5F7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F26A36-9005-4AA4-9589-4DB8BA7ABA19}"/>
              </a:ext>
            </a:extLst>
          </p:cNvPr>
          <p:cNvSpPr>
            <a:spLocks noGrp="1"/>
          </p:cNvSpPr>
          <p:nvPr>
            <p:ph type="sldNum" sz="quarter" idx="12"/>
          </p:nvPr>
        </p:nvSpPr>
        <p:spPr/>
        <p:txBody>
          <a:bodyPr/>
          <a:lstStyle/>
          <a:p>
            <a:fld id="{FB714909-783B-453F-9B3E-DCBB944E6BD4}" type="slidenum">
              <a:rPr lang="en-US" smtClean="0"/>
              <a:t>‹#›</a:t>
            </a:fld>
            <a:endParaRPr lang="en-US" dirty="0"/>
          </a:p>
        </p:txBody>
      </p:sp>
    </p:spTree>
    <p:extLst>
      <p:ext uri="{BB962C8B-B14F-4D97-AF65-F5344CB8AC3E}">
        <p14:creationId xmlns:p14="http://schemas.microsoft.com/office/powerpoint/2010/main" val="3029486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09A4-5975-477F-9AB9-018FD6CC20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23D4797-7AB4-4F29-BE70-34D8A4D7D68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984953-A149-450D-9DA5-1A5D1684DA52}"/>
              </a:ext>
            </a:extLst>
          </p:cNvPr>
          <p:cNvSpPr>
            <a:spLocks noGrp="1"/>
          </p:cNvSpPr>
          <p:nvPr>
            <p:ph type="dt" sz="half" idx="10"/>
          </p:nvPr>
        </p:nvSpPr>
        <p:spPr/>
        <p:txBody>
          <a:bodyPr/>
          <a:lstStyle/>
          <a:p>
            <a:fld id="{072F4B87-AD19-41B8-8C0F-9BE44FEC3DB4}" type="datetimeFigureOut">
              <a:rPr lang="en-US" smtClean="0"/>
              <a:t>7/25/2023</a:t>
            </a:fld>
            <a:endParaRPr lang="en-US" dirty="0"/>
          </a:p>
        </p:txBody>
      </p:sp>
      <p:sp>
        <p:nvSpPr>
          <p:cNvPr id="5" name="Footer Placeholder 4">
            <a:extLst>
              <a:ext uri="{FF2B5EF4-FFF2-40B4-BE49-F238E27FC236}">
                <a16:creationId xmlns:a16="http://schemas.microsoft.com/office/drawing/2014/main" id="{15718A4A-D33C-4180-B29E-EB3C328A93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C063A6-48F4-4477-92C3-76789DDD9FC0}"/>
              </a:ext>
            </a:extLst>
          </p:cNvPr>
          <p:cNvSpPr>
            <a:spLocks noGrp="1"/>
          </p:cNvSpPr>
          <p:nvPr>
            <p:ph type="sldNum" sz="quarter" idx="12"/>
          </p:nvPr>
        </p:nvSpPr>
        <p:spPr/>
        <p:txBody>
          <a:bodyPr/>
          <a:lstStyle/>
          <a:p>
            <a:fld id="{FB714909-783B-453F-9B3E-DCBB944E6BD4}" type="slidenum">
              <a:rPr lang="en-US" smtClean="0"/>
              <a:t>‹#›</a:t>
            </a:fld>
            <a:endParaRPr lang="en-US" dirty="0"/>
          </a:p>
        </p:txBody>
      </p:sp>
    </p:spTree>
    <p:extLst>
      <p:ext uri="{BB962C8B-B14F-4D97-AF65-F5344CB8AC3E}">
        <p14:creationId xmlns:p14="http://schemas.microsoft.com/office/powerpoint/2010/main" val="3905017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89413-AECF-42E2-9CCE-10C3590C44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024C31-F256-4F48-9CF1-FB4745CA1471}"/>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D9A163-820C-4601-A7A4-DD5ED5286E6F}"/>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6633DC-DA2E-4A04-8F7D-A14D1B51C08E}"/>
              </a:ext>
            </a:extLst>
          </p:cNvPr>
          <p:cNvSpPr>
            <a:spLocks noGrp="1"/>
          </p:cNvSpPr>
          <p:nvPr>
            <p:ph type="dt" sz="half" idx="10"/>
          </p:nvPr>
        </p:nvSpPr>
        <p:spPr/>
        <p:txBody>
          <a:bodyPr/>
          <a:lstStyle/>
          <a:p>
            <a:fld id="{072F4B87-AD19-41B8-8C0F-9BE44FEC3DB4}" type="datetimeFigureOut">
              <a:rPr lang="en-US" smtClean="0"/>
              <a:t>7/25/2023</a:t>
            </a:fld>
            <a:endParaRPr lang="en-US" dirty="0"/>
          </a:p>
        </p:txBody>
      </p:sp>
      <p:sp>
        <p:nvSpPr>
          <p:cNvPr id="6" name="Footer Placeholder 5">
            <a:extLst>
              <a:ext uri="{FF2B5EF4-FFF2-40B4-BE49-F238E27FC236}">
                <a16:creationId xmlns:a16="http://schemas.microsoft.com/office/drawing/2014/main" id="{24A90EDA-6CB6-462F-A4BE-36EB55C91E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66A63CF-FDE7-4894-A611-EDDB4A545401}"/>
              </a:ext>
            </a:extLst>
          </p:cNvPr>
          <p:cNvSpPr>
            <a:spLocks noGrp="1"/>
          </p:cNvSpPr>
          <p:nvPr>
            <p:ph type="sldNum" sz="quarter" idx="12"/>
          </p:nvPr>
        </p:nvSpPr>
        <p:spPr/>
        <p:txBody>
          <a:bodyPr/>
          <a:lstStyle/>
          <a:p>
            <a:fld id="{FB714909-783B-453F-9B3E-DCBB944E6BD4}" type="slidenum">
              <a:rPr lang="en-US" smtClean="0"/>
              <a:t>‹#›</a:t>
            </a:fld>
            <a:endParaRPr lang="en-US" dirty="0"/>
          </a:p>
        </p:txBody>
      </p:sp>
    </p:spTree>
    <p:extLst>
      <p:ext uri="{BB962C8B-B14F-4D97-AF65-F5344CB8AC3E}">
        <p14:creationId xmlns:p14="http://schemas.microsoft.com/office/powerpoint/2010/main" val="554273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796F7-23C2-4A81-8E27-3039C0423A0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8604FD-2B2B-4A2D-B42D-1F951D9877E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347A78F-0012-4C7F-8B3A-C6BE151FD9A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E53680-76E8-4C94-94D9-8A2A434A1B5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5B3848CE-9B5D-466D-8363-3044433587C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58D830-1A92-48BF-A395-5E7FA8F75A48}"/>
              </a:ext>
            </a:extLst>
          </p:cNvPr>
          <p:cNvSpPr>
            <a:spLocks noGrp="1"/>
          </p:cNvSpPr>
          <p:nvPr>
            <p:ph type="dt" sz="half" idx="10"/>
          </p:nvPr>
        </p:nvSpPr>
        <p:spPr/>
        <p:txBody>
          <a:bodyPr/>
          <a:lstStyle/>
          <a:p>
            <a:fld id="{072F4B87-AD19-41B8-8C0F-9BE44FEC3DB4}" type="datetimeFigureOut">
              <a:rPr lang="en-US" smtClean="0"/>
              <a:t>7/25/2023</a:t>
            </a:fld>
            <a:endParaRPr lang="en-US" dirty="0"/>
          </a:p>
        </p:txBody>
      </p:sp>
      <p:sp>
        <p:nvSpPr>
          <p:cNvPr id="8" name="Footer Placeholder 7">
            <a:extLst>
              <a:ext uri="{FF2B5EF4-FFF2-40B4-BE49-F238E27FC236}">
                <a16:creationId xmlns:a16="http://schemas.microsoft.com/office/drawing/2014/main" id="{0B47D254-2F03-4601-B8DA-04D0AD3E80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ECFD4D0-EEF7-4977-B577-EECFA8EC24BA}"/>
              </a:ext>
            </a:extLst>
          </p:cNvPr>
          <p:cNvSpPr>
            <a:spLocks noGrp="1"/>
          </p:cNvSpPr>
          <p:nvPr>
            <p:ph type="sldNum" sz="quarter" idx="12"/>
          </p:nvPr>
        </p:nvSpPr>
        <p:spPr/>
        <p:txBody>
          <a:bodyPr/>
          <a:lstStyle/>
          <a:p>
            <a:fld id="{FB714909-783B-453F-9B3E-DCBB944E6BD4}" type="slidenum">
              <a:rPr lang="en-US" smtClean="0"/>
              <a:t>‹#›</a:t>
            </a:fld>
            <a:endParaRPr lang="en-US" dirty="0"/>
          </a:p>
        </p:txBody>
      </p:sp>
    </p:spTree>
    <p:extLst>
      <p:ext uri="{BB962C8B-B14F-4D97-AF65-F5344CB8AC3E}">
        <p14:creationId xmlns:p14="http://schemas.microsoft.com/office/powerpoint/2010/main" val="12064519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FF53E-5063-4DC4-968D-DB51CAD374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3D50B4-A70A-447A-8ADE-2E8ED9755415}"/>
              </a:ext>
            </a:extLst>
          </p:cNvPr>
          <p:cNvSpPr>
            <a:spLocks noGrp="1"/>
          </p:cNvSpPr>
          <p:nvPr>
            <p:ph type="dt" sz="half" idx="10"/>
          </p:nvPr>
        </p:nvSpPr>
        <p:spPr/>
        <p:txBody>
          <a:bodyPr/>
          <a:lstStyle/>
          <a:p>
            <a:fld id="{072F4B87-AD19-41B8-8C0F-9BE44FEC3DB4}" type="datetimeFigureOut">
              <a:rPr lang="en-US" smtClean="0"/>
              <a:t>7/25/2023</a:t>
            </a:fld>
            <a:endParaRPr lang="en-US" dirty="0"/>
          </a:p>
        </p:txBody>
      </p:sp>
      <p:sp>
        <p:nvSpPr>
          <p:cNvPr id="4" name="Footer Placeholder 3">
            <a:extLst>
              <a:ext uri="{FF2B5EF4-FFF2-40B4-BE49-F238E27FC236}">
                <a16:creationId xmlns:a16="http://schemas.microsoft.com/office/drawing/2014/main" id="{20CF9FC2-F149-445E-B843-3E63BC7F134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C2EC300-1B2A-4CF6-9F67-FA0E932B2ACF}"/>
              </a:ext>
            </a:extLst>
          </p:cNvPr>
          <p:cNvSpPr>
            <a:spLocks noGrp="1"/>
          </p:cNvSpPr>
          <p:nvPr>
            <p:ph type="sldNum" sz="quarter" idx="12"/>
          </p:nvPr>
        </p:nvSpPr>
        <p:spPr/>
        <p:txBody>
          <a:bodyPr/>
          <a:lstStyle/>
          <a:p>
            <a:fld id="{FB714909-783B-453F-9B3E-DCBB944E6BD4}" type="slidenum">
              <a:rPr lang="en-US" smtClean="0"/>
              <a:t>‹#›</a:t>
            </a:fld>
            <a:endParaRPr lang="en-US" dirty="0"/>
          </a:p>
        </p:txBody>
      </p:sp>
    </p:spTree>
    <p:extLst>
      <p:ext uri="{BB962C8B-B14F-4D97-AF65-F5344CB8AC3E}">
        <p14:creationId xmlns:p14="http://schemas.microsoft.com/office/powerpoint/2010/main" val="19285824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2DAF98-7254-4119-A14D-6675BF22F200}"/>
              </a:ext>
            </a:extLst>
          </p:cNvPr>
          <p:cNvSpPr>
            <a:spLocks noGrp="1"/>
          </p:cNvSpPr>
          <p:nvPr>
            <p:ph type="dt" sz="half" idx="10"/>
          </p:nvPr>
        </p:nvSpPr>
        <p:spPr/>
        <p:txBody>
          <a:bodyPr/>
          <a:lstStyle/>
          <a:p>
            <a:fld id="{072F4B87-AD19-41B8-8C0F-9BE44FEC3DB4}" type="datetimeFigureOut">
              <a:rPr lang="en-US" smtClean="0"/>
              <a:t>7/25/2023</a:t>
            </a:fld>
            <a:endParaRPr lang="en-US" dirty="0"/>
          </a:p>
        </p:txBody>
      </p:sp>
      <p:sp>
        <p:nvSpPr>
          <p:cNvPr id="3" name="Footer Placeholder 2">
            <a:extLst>
              <a:ext uri="{FF2B5EF4-FFF2-40B4-BE49-F238E27FC236}">
                <a16:creationId xmlns:a16="http://schemas.microsoft.com/office/drawing/2014/main" id="{6EA3E3C8-BE3B-437D-B916-0F5B0FC8195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ED6436B-C008-49E9-B3BE-555AEC1D1EBF}"/>
              </a:ext>
            </a:extLst>
          </p:cNvPr>
          <p:cNvSpPr>
            <a:spLocks noGrp="1"/>
          </p:cNvSpPr>
          <p:nvPr>
            <p:ph type="sldNum" sz="quarter" idx="12"/>
          </p:nvPr>
        </p:nvSpPr>
        <p:spPr/>
        <p:txBody>
          <a:bodyPr/>
          <a:lstStyle/>
          <a:p>
            <a:fld id="{FB714909-783B-453F-9B3E-DCBB944E6BD4}" type="slidenum">
              <a:rPr lang="en-US" smtClean="0"/>
              <a:t>‹#›</a:t>
            </a:fld>
            <a:endParaRPr lang="en-US" dirty="0"/>
          </a:p>
        </p:txBody>
      </p:sp>
    </p:spTree>
    <p:extLst>
      <p:ext uri="{BB962C8B-B14F-4D97-AF65-F5344CB8AC3E}">
        <p14:creationId xmlns:p14="http://schemas.microsoft.com/office/powerpoint/2010/main" val="1340299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4A276-1FCB-4263-8B73-B425AA39935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C653E2-619B-41EC-BE03-E777B1D20A1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421A12-5740-48DD-AE7C-96C71882166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B583E0-D717-4F05-A9A1-CADFF8C95022}"/>
              </a:ext>
            </a:extLst>
          </p:cNvPr>
          <p:cNvSpPr>
            <a:spLocks noGrp="1"/>
          </p:cNvSpPr>
          <p:nvPr>
            <p:ph type="dt" sz="half" idx="10"/>
          </p:nvPr>
        </p:nvSpPr>
        <p:spPr/>
        <p:txBody>
          <a:bodyPr/>
          <a:lstStyle/>
          <a:p>
            <a:fld id="{072F4B87-AD19-41B8-8C0F-9BE44FEC3DB4}" type="datetimeFigureOut">
              <a:rPr lang="en-US" smtClean="0"/>
              <a:t>7/25/2023</a:t>
            </a:fld>
            <a:endParaRPr lang="en-US" dirty="0"/>
          </a:p>
        </p:txBody>
      </p:sp>
      <p:sp>
        <p:nvSpPr>
          <p:cNvPr id="6" name="Footer Placeholder 5">
            <a:extLst>
              <a:ext uri="{FF2B5EF4-FFF2-40B4-BE49-F238E27FC236}">
                <a16:creationId xmlns:a16="http://schemas.microsoft.com/office/drawing/2014/main" id="{FDE2B763-1375-4C8A-81BF-6E744EF358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79CD36-33C1-4F13-8520-20C4CBDE1780}"/>
              </a:ext>
            </a:extLst>
          </p:cNvPr>
          <p:cNvSpPr>
            <a:spLocks noGrp="1"/>
          </p:cNvSpPr>
          <p:nvPr>
            <p:ph type="sldNum" sz="quarter" idx="12"/>
          </p:nvPr>
        </p:nvSpPr>
        <p:spPr/>
        <p:txBody>
          <a:bodyPr/>
          <a:lstStyle/>
          <a:p>
            <a:fld id="{FB714909-783B-453F-9B3E-DCBB944E6BD4}" type="slidenum">
              <a:rPr lang="en-US" smtClean="0"/>
              <a:t>‹#›</a:t>
            </a:fld>
            <a:endParaRPr lang="en-US" dirty="0"/>
          </a:p>
        </p:txBody>
      </p:sp>
    </p:spTree>
    <p:extLst>
      <p:ext uri="{BB962C8B-B14F-4D97-AF65-F5344CB8AC3E}">
        <p14:creationId xmlns:p14="http://schemas.microsoft.com/office/powerpoint/2010/main" val="9691439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3DA6-BEBF-458C-8DF6-4A1CD1A732D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6E76B12-EB76-41C0-941A-C321046F08B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9EDE82E7-018A-45A4-B770-48D32790EC0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C0AAF4E-5391-43BD-B0D4-127AEB2F92D9}"/>
              </a:ext>
            </a:extLst>
          </p:cNvPr>
          <p:cNvSpPr>
            <a:spLocks noGrp="1"/>
          </p:cNvSpPr>
          <p:nvPr>
            <p:ph type="dt" sz="half" idx="10"/>
          </p:nvPr>
        </p:nvSpPr>
        <p:spPr/>
        <p:txBody>
          <a:bodyPr/>
          <a:lstStyle/>
          <a:p>
            <a:fld id="{072F4B87-AD19-41B8-8C0F-9BE44FEC3DB4}" type="datetimeFigureOut">
              <a:rPr lang="en-US" smtClean="0"/>
              <a:t>7/25/2023</a:t>
            </a:fld>
            <a:endParaRPr lang="en-US" dirty="0"/>
          </a:p>
        </p:txBody>
      </p:sp>
      <p:sp>
        <p:nvSpPr>
          <p:cNvPr id="6" name="Footer Placeholder 5">
            <a:extLst>
              <a:ext uri="{FF2B5EF4-FFF2-40B4-BE49-F238E27FC236}">
                <a16:creationId xmlns:a16="http://schemas.microsoft.com/office/drawing/2014/main" id="{AC533749-D728-4C8F-9805-6001BAD2478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AF20655-C59C-4764-8296-26A8458F4114}"/>
              </a:ext>
            </a:extLst>
          </p:cNvPr>
          <p:cNvSpPr>
            <a:spLocks noGrp="1"/>
          </p:cNvSpPr>
          <p:nvPr>
            <p:ph type="sldNum" sz="quarter" idx="12"/>
          </p:nvPr>
        </p:nvSpPr>
        <p:spPr/>
        <p:txBody>
          <a:bodyPr/>
          <a:lstStyle/>
          <a:p>
            <a:fld id="{FB714909-783B-453F-9B3E-DCBB944E6BD4}" type="slidenum">
              <a:rPr lang="en-US" smtClean="0"/>
              <a:t>‹#›</a:t>
            </a:fld>
            <a:endParaRPr lang="en-US" dirty="0"/>
          </a:p>
        </p:txBody>
      </p:sp>
    </p:spTree>
    <p:extLst>
      <p:ext uri="{BB962C8B-B14F-4D97-AF65-F5344CB8AC3E}">
        <p14:creationId xmlns:p14="http://schemas.microsoft.com/office/powerpoint/2010/main" val="4044175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11E8B-E64A-43AC-A49C-0364494B60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189CBA-9DE3-4280-9EE6-72CCCE2A3C7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19F0C-653C-4E72-B2A8-16548C34D58D}"/>
              </a:ext>
            </a:extLst>
          </p:cNvPr>
          <p:cNvSpPr>
            <a:spLocks noGrp="1"/>
          </p:cNvSpPr>
          <p:nvPr>
            <p:ph type="dt" sz="half" idx="10"/>
          </p:nvPr>
        </p:nvSpPr>
        <p:spPr/>
        <p:txBody>
          <a:bodyPr/>
          <a:lstStyle/>
          <a:p>
            <a:fld id="{072F4B87-AD19-41B8-8C0F-9BE44FEC3DB4}" type="datetimeFigureOut">
              <a:rPr lang="en-US" smtClean="0"/>
              <a:t>7/25/2023</a:t>
            </a:fld>
            <a:endParaRPr lang="en-US" dirty="0"/>
          </a:p>
        </p:txBody>
      </p:sp>
      <p:sp>
        <p:nvSpPr>
          <p:cNvPr id="5" name="Footer Placeholder 4">
            <a:extLst>
              <a:ext uri="{FF2B5EF4-FFF2-40B4-BE49-F238E27FC236}">
                <a16:creationId xmlns:a16="http://schemas.microsoft.com/office/drawing/2014/main" id="{2BB07BF6-4C05-4ECD-A6A4-98D9B6AB19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9DBC8F-26E2-4C17-BDA2-6A05DA9D079D}"/>
              </a:ext>
            </a:extLst>
          </p:cNvPr>
          <p:cNvSpPr>
            <a:spLocks noGrp="1"/>
          </p:cNvSpPr>
          <p:nvPr>
            <p:ph type="sldNum" sz="quarter" idx="12"/>
          </p:nvPr>
        </p:nvSpPr>
        <p:spPr/>
        <p:txBody>
          <a:bodyPr/>
          <a:lstStyle/>
          <a:p>
            <a:fld id="{FB714909-783B-453F-9B3E-DCBB944E6BD4}" type="slidenum">
              <a:rPr lang="en-US" smtClean="0"/>
              <a:t>‹#›</a:t>
            </a:fld>
            <a:endParaRPr lang="en-US" dirty="0"/>
          </a:p>
        </p:txBody>
      </p:sp>
    </p:spTree>
    <p:extLst>
      <p:ext uri="{BB962C8B-B14F-4D97-AF65-F5344CB8AC3E}">
        <p14:creationId xmlns:p14="http://schemas.microsoft.com/office/powerpoint/2010/main" val="2762447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D6DAFE-C13F-49CE-8EC3-301B46F12E8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818135-78EE-42A0-95D5-111B9260165C}"/>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A8B2C-8DDB-4926-ACB6-A3A36762FF80}"/>
              </a:ext>
            </a:extLst>
          </p:cNvPr>
          <p:cNvSpPr>
            <a:spLocks noGrp="1"/>
          </p:cNvSpPr>
          <p:nvPr>
            <p:ph type="dt" sz="half" idx="10"/>
          </p:nvPr>
        </p:nvSpPr>
        <p:spPr/>
        <p:txBody>
          <a:bodyPr/>
          <a:lstStyle/>
          <a:p>
            <a:fld id="{072F4B87-AD19-41B8-8C0F-9BE44FEC3DB4}" type="datetimeFigureOut">
              <a:rPr lang="en-US" smtClean="0"/>
              <a:t>7/25/2023</a:t>
            </a:fld>
            <a:endParaRPr lang="en-US" dirty="0"/>
          </a:p>
        </p:txBody>
      </p:sp>
      <p:sp>
        <p:nvSpPr>
          <p:cNvPr id="5" name="Footer Placeholder 4">
            <a:extLst>
              <a:ext uri="{FF2B5EF4-FFF2-40B4-BE49-F238E27FC236}">
                <a16:creationId xmlns:a16="http://schemas.microsoft.com/office/drawing/2014/main" id="{1B3A1A39-0DF3-4E57-8C4B-74550F30AA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65B8EF-3BD1-4570-9AEC-FB6122C5C3BA}"/>
              </a:ext>
            </a:extLst>
          </p:cNvPr>
          <p:cNvSpPr>
            <a:spLocks noGrp="1"/>
          </p:cNvSpPr>
          <p:nvPr>
            <p:ph type="sldNum" sz="quarter" idx="12"/>
          </p:nvPr>
        </p:nvSpPr>
        <p:spPr/>
        <p:txBody>
          <a:bodyPr/>
          <a:lstStyle/>
          <a:p>
            <a:fld id="{FB714909-783B-453F-9B3E-DCBB944E6BD4}" type="slidenum">
              <a:rPr lang="en-US" smtClean="0"/>
              <a:t>‹#›</a:t>
            </a:fld>
            <a:endParaRPr lang="en-US" dirty="0"/>
          </a:p>
        </p:txBody>
      </p:sp>
    </p:spTree>
    <p:extLst>
      <p:ext uri="{BB962C8B-B14F-4D97-AF65-F5344CB8AC3E}">
        <p14:creationId xmlns:p14="http://schemas.microsoft.com/office/powerpoint/2010/main" val="255679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1B6AF-E764-4CC7-A194-F5AEB593CBDB}"/>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8231E-FA0D-46EF-A3C7-0EC57DE42AB6}"/>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E0114F-EEE5-4173-B9F8-783031E3B874}"/>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BF2EA-1536-4454-9109-5B824C177F98}"/>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335446-22C0-4A94-AD1B-4FD266CA5839}"/>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D345DA-C69F-42E5-A0CF-91AC6DA8CA41}"/>
              </a:ext>
            </a:extLst>
          </p:cNvPr>
          <p:cNvSpPr>
            <a:spLocks noGrp="1"/>
          </p:cNvSpPr>
          <p:nvPr>
            <p:ph type="dt" sz="half" idx="10"/>
          </p:nvPr>
        </p:nvSpPr>
        <p:spPr/>
        <p:txBody>
          <a:bodyPr/>
          <a:lstStyle/>
          <a:p>
            <a:fld id="{7A604098-185A-4900-A0C6-6B72C257608E}" type="datetimeFigureOut">
              <a:rPr lang="en-US" smtClean="0"/>
              <a:t>7/25/2023</a:t>
            </a:fld>
            <a:endParaRPr lang="en-US" dirty="0"/>
          </a:p>
        </p:txBody>
      </p:sp>
      <p:sp>
        <p:nvSpPr>
          <p:cNvPr id="8" name="Footer Placeholder 7">
            <a:extLst>
              <a:ext uri="{FF2B5EF4-FFF2-40B4-BE49-F238E27FC236}">
                <a16:creationId xmlns:a16="http://schemas.microsoft.com/office/drawing/2014/main" id="{02108B48-82A1-4B6B-B5B6-07BB0DE49C8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A3BF2BF-7FB0-456A-A8E5-A160FD63FEE0}"/>
              </a:ext>
            </a:extLst>
          </p:cNvPr>
          <p:cNvSpPr>
            <a:spLocks noGrp="1"/>
          </p:cNvSpPr>
          <p:nvPr>
            <p:ph type="sldNum" sz="quarter" idx="12"/>
          </p:nvPr>
        </p:nvSpPr>
        <p:spPr/>
        <p:txBody>
          <a:bodyPr/>
          <a:lstStyle/>
          <a:p>
            <a:fld id="{48598E38-D79C-48AE-B4DC-5F062C375388}" type="slidenum">
              <a:rPr lang="en-US" smtClean="0"/>
              <a:t>‹#›</a:t>
            </a:fld>
            <a:endParaRPr lang="en-US" dirty="0"/>
          </a:p>
        </p:txBody>
      </p:sp>
    </p:spTree>
    <p:extLst>
      <p:ext uri="{BB962C8B-B14F-4D97-AF65-F5344CB8AC3E}">
        <p14:creationId xmlns:p14="http://schemas.microsoft.com/office/powerpoint/2010/main" val="931925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7496A-EDA4-4FF4-80AF-D5BF9B49EF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59ECE1-B496-4891-98C6-CD797D58BD5D}"/>
              </a:ext>
            </a:extLst>
          </p:cNvPr>
          <p:cNvSpPr>
            <a:spLocks noGrp="1"/>
          </p:cNvSpPr>
          <p:nvPr>
            <p:ph type="dt" sz="half" idx="10"/>
          </p:nvPr>
        </p:nvSpPr>
        <p:spPr/>
        <p:txBody>
          <a:bodyPr/>
          <a:lstStyle/>
          <a:p>
            <a:fld id="{7A604098-185A-4900-A0C6-6B72C257608E}" type="datetimeFigureOut">
              <a:rPr lang="en-US" smtClean="0"/>
              <a:t>7/25/2023</a:t>
            </a:fld>
            <a:endParaRPr lang="en-US" dirty="0"/>
          </a:p>
        </p:txBody>
      </p:sp>
      <p:sp>
        <p:nvSpPr>
          <p:cNvPr id="4" name="Footer Placeholder 3">
            <a:extLst>
              <a:ext uri="{FF2B5EF4-FFF2-40B4-BE49-F238E27FC236}">
                <a16:creationId xmlns:a16="http://schemas.microsoft.com/office/drawing/2014/main" id="{706061B4-9070-425D-9C1E-00915A48652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403DC31-61AF-4783-8B59-99EEBE4A45B9}"/>
              </a:ext>
            </a:extLst>
          </p:cNvPr>
          <p:cNvSpPr>
            <a:spLocks noGrp="1"/>
          </p:cNvSpPr>
          <p:nvPr>
            <p:ph type="sldNum" sz="quarter" idx="12"/>
          </p:nvPr>
        </p:nvSpPr>
        <p:spPr/>
        <p:txBody>
          <a:bodyPr/>
          <a:lstStyle/>
          <a:p>
            <a:fld id="{48598E38-D79C-48AE-B4DC-5F062C375388}" type="slidenum">
              <a:rPr lang="en-US" smtClean="0"/>
              <a:t>‹#›</a:t>
            </a:fld>
            <a:endParaRPr lang="en-US" dirty="0"/>
          </a:p>
        </p:txBody>
      </p:sp>
    </p:spTree>
    <p:extLst>
      <p:ext uri="{BB962C8B-B14F-4D97-AF65-F5344CB8AC3E}">
        <p14:creationId xmlns:p14="http://schemas.microsoft.com/office/powerpoint/2010/main" val="448250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64FF47-D590-4C99-83E7-07B71477E7AC}"/>
              </a:ext>
            </a:extLst>
          </p:cNvPr>
          <p:cNvSpPr>
            <a:spLocks noGrp="1"/>
          </p:cNvSpPr>
          <p:nvPr>
            <p:ph type="dt" sz="half" idx="10"/>
          </p:nvPr>
        </p:nvSpPr>
        <p:spPr/>
        <p:txBody>
          <a:bodyPr/>
          <a:lstStyle/>
          <a:p>
            <a:fld id="{7A604098-185A-4900-A0C6-6B72C257608E}" type="datetimeFigureOut">
              <a:rPr lang="en-US" smtClean="0"/>
              <a:t>7/25/2023</a:t>
            </a:fld>
            <a:endParaRPr lang="en-US" dirty="0"/>
          </a:p>
        </p:txBody>
      </p:sp>
      <p:sp>
        <p:nvSpPr>
          <p:cNvPr id="3" name="Footer Placeholder 2">
            <a:extLst>
              <a:ext uri="{FF2B5EF4-FFF2-40B4-BE49-F238E27FC236}">
                <a16:creationId xmlns:a16="http://schemas.microsoft.com/office/drawing/2014/main" id="{3B277A9C-3DF8-42A1-AD7B-E22CCFDC6B2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714A5F-7991-4E13-9E20-62C0C49C71FC}"/>
              </a:ext>
            </a:extLst>
          </p:cNvPr>
          <p:cNvSpPr>
            <a:spLocks noGrp="1"/>
          </p:cNvSpPr>
          <p:nvPr>
            <p:ph type="sldNum" sz="quarter" idx="12"/>
          </p:nvPr>
        </p:nvSpPr>
        <p:spPr/>
        <p:txBody>
          <a:bodyPr/>
          <a:lstStyle/>
          <a:p>
            <a:fld id="{48598E38-D79C-48AE-B4DC-5F062C375388}" type="slidenum">
              <a:rPr lang="en-US" smtClean="0"/>
              <a:t>‹#›</a:t>
            </a:fld>
            <a:endParaRPr lang="en-US" dirty="0"/>
          </a:p>
        </p:txBody>
      </p:sp>
      <p:pic>
        <p:nvPicPr>
          <p:cNvPr id="6" name="Picture 5" descr="A picture containing grass, outdoor, sky, field&#10;&#10;Description automatically generated">
            <a:extLst>
              <a:ext uri="{FF2B5EF4-FFF2-40B4-BE49-F238E27FC236}">
                <a16:creationId xmlns:a16="http://schemas.microsoft.com/office/drawing/2014/main" id="{F58F0165-782F-4E45-A9DA-EA90ABE4BEA5}"/>
              </a:ext>
            </a:extLst>
          </p:cNvPr>
          <p:cNvPicPr>
            <a:picLocks noChangeAspect="1"/>
          </p:cNvPicPr>
          <p:nvPr userDrawn="1"/>
        </p:nvPicPr>
        <p:blipFill>
          <a:blip r:embed="rId2">
            <a:alphaModFix amt="25000"/>
          </a:blip>
          <a:stretch>
            <a:fillRect/>
          </a:stretch>
        </p:blipFill>
        <p:spPr>
          <a:xfrm>
            <a:off x="0" y="-475059"/>
            <a:ext cx="9143999" cy="6093618"/>
          </a:xfrm>
          <a:prstGeom prst="rect">
            <a:avLst/>
          </a:prstGeom>
        </p:spPr>
      </p:pic>
    </p:spTree>
    <p:extLst>
      <p:ext uri="{BB962C8B-B14F-4D97-AF65-F5344CB8AC3E}">
        <p14:creationId xmlns:p14="http://schemas.microsoft.com/office/powerpoint/2010/main" val="2793372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480D-1141-43D3-933A-2C75435E45B2}"/>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E97586-08F6-42DF-8753-DF4E51FECE28}"/>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177DC8-5B43-4372-A0C8-2C4C06F8ECE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48B69-9B00-472A-8A14-D384E89D6C98}"/>
              </a:ext>
            </a:extLst>
          </p:cNvPr>
          <p:cNvSpPr>
            <a:spLocks noGrp="1"/>
          </p:cNvSpPr>
          <p:nvPr>
            <p:ph type="dt" sz="half" idx="10"/>
          </p:nvPr>
        </p:nvSpPr>
        <p:spPr/>
        <p:txBody>
          <a:bodyPr/>
          <a:lstStyle/>
          <a:p>
            <a:fld id="{7A604098-185A-4900-A0C6-6B72C257608E}" type="datetimeFigureOut">
              <a:rPr lang="en-US" smtClean="0"/>
              <a:t>7/25/2023</a:t>
            </a:fld>
            <a:endParaRPr lang="en-US" dirty="0"/>
          </a:p>
        </p:txBody>
      </p:sp>
      <p:sp>
        <p:nvSpPr>
          <p:cNvPr id="6" name="Footer Placeholder 5">
            <a:extLst>
              <a:ext uri="{FF2B5EF4-FFF2-40B4-BE49-F238E27FC236}">
                <a16:creationId xmlns:a16="http://schemas.microsoft.com/office/drawing/2014/main" id="{DC01728D-9C12-4131-9A5D-B3A4D23DF07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D7A008-FE05-4C33-A18B-D8D6A7A5DC06}"/>
              </a:ext>
            </a:extLst>
          </p:cNvPr>
          <p:cNvSpPr>
            <a:spLocks noGrp="1"/>
          </p:cNvSpPr>
          <p:nvPr>
            <p:ph type="sldNum" sz="quarter" idx="12"/>
          </p:nvPr>
        </p:nvSpPr>
        <p:spPr/>
        <p:txBody>
          <a:bodyPr/>
          <a:lstStyle/>
          <a:p>
            <a:fld id="{48598E38-D79C-48AE-B4DC-5F062C375388}" type="slidenum">
              <a:rPr lang="en-US" smtClean="0"/>
              <a:t>‹#›</a:t>
            </a:fld>
            <a:endParaRPr lang="en-US" dirty="0"/>
          </a:p>
        </p:txBody>
      </p:sp>
    </p:spTree>
    <p:extLst>
      <p:ext uri="{BB962C8B-B14F-4D97-AF65-F5344CB8AC3E}">
        <p14:creationId xmlns:p14="http://schemas.microsoft.com/office/powerpoint/2010/main" val="3430759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F6D19-3403-4E29-8EA2-B5D09708D4E6}"/>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F45689-0D85-43B0-B1B1-D372A5901704}"/>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93DD3AC-11A2-4F4F-B103-9CA7A19DE8DA}"/>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55A44-2823-4CCC-BDD9-EDB1E8D72EA9}"/>
              </a:ext>
            </a:extLst>
          </p:cNvPr>
          <p:cNvSpPr>
            <a:spLocks noGrp="1"/>
          </p:cNvSpPr>
          <p:nvPr>
            <p:ph type="dt" sz="half" idx="10"/>
          </p:nvPr>
        </p:nvSpPr>
        <p:spPr/>
        <p:txBody>
          <a:bodyPr/>
          <a:lstStyle/>
          <a:p>
            <a:fld id="{7A604098-185A-4900-A0C6-6B72C257608E}" type="datetimeFigureOut">
              <a:rPr lang="en-US" smtClean="0"/>
              <a:t>7/25/2023</a:t>
            </a:fld>
            <a:endParaRPr lang="en-US" dirty="0"/>
          </a:p>
        </p:txBody>
      </p:sp>
      <p:sp>
        <p:nvSpPr>
          <p:cNvPr id="6" name="Footer Placeholder 5">
            <a:extLst>
              <a:ext uri="{FF2B5EF4-FFF2-40B4-BE49-F238E27FC236}">
                <a16:creationId xmlns:a16="http://schemas.microsoft.com/office/drawing/2014/main" id="{F88C6E23-1450-4C48-9012-FD2D655BEF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D2498D-8056-4133-9FB5-229AE8EF8A03}"/>
              </a:ext>
            </a:extLst>
          </p:cNvPr>
          <p:cNvSpPr>
            <a:spLocks noGrp="1"/>
          </p:cNvSpPr>
          <p:nvPr>
            <p:ph type="sldNum" sz="quarter" idx="12"/>
          </p:nvPr>
        </p:nvSpPr>
        <p:spPr/>
        <p:txBody>
          <a:bodyPr/>
          <a:lstStyle/>
          <a:p>
            <a:fld id="{48598E38-D79C-48AE-B4DC-5F062C375388}" type="slidenum">
              <a:rPr lang="en-US" smtClean="0"/>
              <a:t>‹#›</a:t>
            </a:fld>
            <a:endParaRPr lang="en-US" dirty="0"/>
          </a:p>
        </p:txBody>
      </p:sp>
    </p:spTree>
    <p:extLst>
      <p:ext uri="{BB962C8B-B14F-4D97-AF65-F5344CB8AC3E}">
        <p14:creationId xmlns:p14="http://schemas.microsoft.com/office/powerpoint/2010/main" val="528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59B4AF-BF16-4974-96D7-0743E298EF4D}"/>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03E985-ECFA-4A9D-B8E0-1DBE5DB9875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28971-1F42-421F-9297-C2E1EE972F24}"/>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A604098-185A-4900-A0C6-6B72C257608E}" type="datetimeFigureOut">
              <a:rPr lang="en-US" smtClean="0"/>
              <a:t>7/25/2023</a:t>
            </a:fld>
            <a:endParaRPr lang="en-US" dirty="0"/>
          </a:p>
        </p:txBody>
      </p:sp>
      <p:sp>
        <p:nvSpPr>
          <p:cNvPr id="5" name="Footer Placeholder 4">
            <a:extLst>
              <a:ext uri="{FF2B5EF4-FFF2-40B4-BE49-F238E27FC236}">
                <a16:creationId xmlns:a16="http://schemas.microsoft.com/office/drawing/2014/main" id="{94F68041-51B2-4E29-A128-41CEED8D05C3}"/>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1003CAA-64D3-4B9F-AB23-86985387CA0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8598E38-D79C-48AE-B4DC-5F062C375388}" type="slidenum">
              <a:rPr lang="en-US" smtClean="0"/>
              <a:t>‹#›</a:t>
            </a:fld>
            <a:endParaRPr lang="en-US" dirty="0"/>
          </a:p>
        </p:txBody>
      </p:sp>
    </p:spTree>
    <p:extLst>
      <p:ext uri="{BB962C8B-B14F-4D97-AF65-F5344CB8AC3E}">
        <p14:creationId xmlns:p14="http://schemas.microsoft.com/office/powerpoint/2010/main" val="104625854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buClrTx/>
              <a:buFontTx/>
              <a:buNone/>
            </a:pPr>
            <a:endParaRPr lang="en-US" sz="1800" kern="1200" dirty="0">
              <a:solidFill>
                <a:prstClr val="black"/>
              </a:solidFill>
              <a:latin typeface="Constantia"/>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buClrTx/>
              <a:buFontTx/>
              <a:buNone/>
            </a:pPr>
            <a:endParaRPr lang="en-US" sz="1800" kern="1200" dirty="0">
              <a:solidFill>
                <a:prstClr val="black"/>
              </a:solidFill>
              <a:latin typeface="Constantia"/>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buClrTx/>
              <a:buFontTx/>
              <a:buNone/>
            </a:pPr>
            <a:fld id="{17ED3D6B-C52A-49C1-AF45-635C690D11F9}" type="datetimeFigureOut">
              <a:rPr lang="en-US" kern="1200" smtClean="0">
                <a:solidFill>
                  <a:srgbClr val="04617B">
                    <a:shade val="90000"/>
                  </a:srgbClr>
                </a:solidFill>
                <a:latin typeface="Constantia"/>
                <a:ea typeface="+mn-ea"/>
                <a:cs typeface="+mn-cs"/>
              </a:rPr>
              <a:pPr>
                <a:buClrTx/>
                <a:buFontTx/>
                <a:buNone/>
              </a:pPr>
              <a:t>7/25/2023</a:t>
            </a:fld>
            <a:endParaRPr lang="en-US" kern="1200" dirty="0">
              <a:solidFill>
                <a:srgbClr val="04617B">
                  <a:shade val="90000"/>
                </a:srgbClr>
              </a:solidFill>
              <a:latin typeface="Constantia"/>
              <a:ea typeface="+mn-ea"/>
              <a:cs typeface="+mn-cs"/>
            </a:endParaRP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buClrTx/>
              <a:buFontTx/>
              <a:buNone/>
            </a:pPr>
            <a:endParaRPr lang="en-US" kern="1200" dirty="0">
              <a:solidFill>
                <a:srgbClr val="04617B">
                  <a:shade val="90000"/>
                </a:srgbClr>
              </a:solidFill>
              <a:latin typeface="Constantia"/>
              <a:ea typeface="+mn-ea"/>
              <a:cs typeface="+mn-cs"/>
            </a:endParaRP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buClrTx/>
              <a:buFontTx/>
              <a:buNone/>
            </a:pPr>
            <a:fld id="{5159FD7D-33C8-4885-AEBC-A4BA71CB7E0C}" type="slidenum">
              <a:rPr lang="en-US" kern="1200" smtClean="0">
                <a:solidFill>
                  <a:srgbClr val="04617B">
                    <a:shade val="90000"/>
                  </a:srgbClr>
                </a:solidFill>
                <a:latin typeface="Constantia"/>
                <a:ea typeface="+mn-ea"/>
                <a:cs typeface="+mn-cs"/>
              </a:rPr>
              <a:pPr>
                <a:buClrTx/>
                <a:buFontTx/>
                <a:buNone/>
              </a:pPr>
              <a:t>‹#›</a:t>
            </a:fld>
            <a:endParaRPr lang="en-US" kern="1200" dirty="0">
              <a:solidFill>
                <a:srgbClr val="04617B">
                  <a:shade val="90000"/>
                </a:srgbClr>
              </a:solidFill>
              <a:latin typeface="Constantia"/>
              <a:ea typeface="+mn-ea"/>
              <a:cs typeface="+mn-cs"/>
            </a:endParaRP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buClrTx/>
                <a:buFontTx/>
                <a:buNone/>
              </a:pPr>
              <a:endParaRPr lang="en-US" sz="1800" kern="1200" dirty="0">
                <a:solidFill>
                  <a:prstClr val="black"/>
                </a:solidFill>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buClrTx/>
                <a:buFontTx/>
                <a:buNone/>
              </a:pPr>
              <a:endParaRPr lang="en-US" sz="1800" kern="1200" dirty="0">
                <a:solidFill>
                  <a:prstClr val="black"/>
                </a:solidFill>
                <a:latin typeface="Constantia"/>
                <a:ea typeface="+mn-ea"/>
                <a:cs typeface="+mn-cs"/>
              </a:endParaRPr>
            </a:p>
          </p:txBody>
        </p:sp>
      </p:grpSp>
    </p:spTree>
    <p:extLst>
      <p:ext uri="{BB962C8B-B14F-4D97-AF65-F5344CB8AC3E}">
        <p14:creationId xmlns:p14="http://schemas.microsoft.com/office/powerpoint/2010/main" val="180294808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4EB2E60-4BB2-423C-B475-8A2934175B29}" type="datetimeFigureOut">
              <a:rPr lang="en-US" smtClean="0"/>
              <a:t>7/25/2023</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40288A5-D049-41E9-879A-8BFEE9032E79}" type="slidenum">
              <a:rPr lang="en-US" smtClean="0"/>
              <a:t>‹#›</a:t>
            </a:fld>
            <a:endParaRPr lang="en-US" dirty="0"/>
          </a:p>
        </p:txBody>
      </p:sp>
    </p:spTree>
    <p:extLst>
      <p:ext uri="{BB962C8B-B14F-4D97-AF65-F5344CB8AC3E}">
        <p14:creationId xmlns:p14="http://schemas.microsoft.com/office/powerpoint/2010/main" val="364865978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43" r:id="rId16"/>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FF3E66-7A46-4CB1-8A9B-6BF6166B7AA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80D92-8F2A-4C59-9118-5B25843B4C8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FC4F0-B763-407C-8107-56A8E766FE4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72F4B87-AD19-41B8-8C0F-9BE44FEC3DB4}" type="datetimeFigureOut">
              <a:rPr lang="en-US" smtClean="0"/>
              <a:t>7/25/2023</a:t>
            </a:fld>
            <a:endParaRPr lang="en-US" dirty="0"/>
          </a:p>
        </p:txBody>
      </p:sp>
      <p:sp>
        <p:nvSpPr>
          <p:cNvPr id="5" name="Footer Placeholder 4">
            <a:extLst>
              <a:ext uri="{FF2B5EF4-FFF2-40B4-BE49-F238E27FC236}">
                <a16:creationId xmlns:a16="http://schemas.microsoft.com/office/drawing/2014/main" id="{0DF24A15-1C8D-48A4-9F9D-B00BF8538A3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4671066-4822-4E09-811D-2A17EA81810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B714909-783B-453F-9B3E-DCBB944E6BD4}" type="slidenum">
              <a:rPr lang="en-US" smtClean="0"/>
              <a:t>‹#›</a:t>
            </a:fld>
            <a:endParaRPr lang="en-US" dirty="0"/>
          </a:p>
        </p:txBody>
      </p:sp>
    </p:spTree>
    <p:extLst>
      <p:ext uri="{BB962C8B-B14F-4D97-AF65-F5344CB8AC3E}">
        <p14:creationId xmlns:p14="http://schemas.microsoft.com/office/powerpoint/2010/main" val="401719357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6.xml"/><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hyperlink" Target="https://mdbirds.org/safeskiesmaryland/"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hyperlink" Target="mailto:Carolyn.parsa@gmail.com" TargetMode="External"/><Relationship Id="rId5" Type="http://schemas.openxmlformats.org/officeDocument/2006/relationships/hyperlink" Target="mailto:mark.t.southerland@gmail.com" TargetMode="Externa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generated with very high confidence">
            <a:extLst>
              <a:ext uri="{FF2B5EF4-FFF2-40B4-BE49-F238E27FC236}">
                <a16:creationId xmlns:a16="http://schemas.microsoft.com/office/drawing/2014/main" id="{66B58526-D8A4-49B2-A475-A0DAE5997A00}"/>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21883" b="21883"/>
          <a:stretch/>
        </p:blipFill>
        <p:spPr>
          <a:xfrm>
            <a:off x="654080" y="374612"/>
            <a:ext cx="7835839" cy="4406348"/>
          </a:xfrm>
          <a:prstGeom prst="rect">
            <a:avLst/>
          </a:prstGeom>
        </p:spPr>
      </p:pic>
      <p:sp>
        <p:nvSpPr>
          <p:cNvPr id="11" name="TextBox 10">
            <a:extLst>
              <a:ext uri="{FF2B5EF4-FFF2-40B4-BE49-F238E27FC236}">
                <a16:creationId xmlns:a16="http://schemas.microsoft.com/office/drawing/2014/main" id="{1AEF43DF-26F4-4A67-A2C7-2E863B0714CC}"/>
              </a:ext>
            </a:extLst>
          </p:cNvPr>
          <p:cNvSpPr txBox="1"/>
          <p:nvPr/>
        </p:nvSpPr>
        <p:spPr>
          <a:xfrm>
            <a:off x="3913388" y="1019189"/>
            <a:ext cx="2992181" cy="895988"/>
          </a:xfrm>
          <a:prstGeom prst="rect">
            <a:avLst/>
          </a:prstGeom>
        </p:spPr>
        <p:txBody>
          <a:bodyPr vert="horz" lIns="51435" tIns="25718" rIns="51435" bIns="25718" rtlCol="0" anchor="t">
            <a:normAutofit/>
          </a:bodyPr>
          <a:lstStyle/>
          <a:p>
            <a:pPr defTabSz="685800">
              <a:lnSpc>
                <a:spcPct val="90000"/>
              </a:lnSpc>
              <a:spcBef>
                <a:spcPct val="0"/>
              </a:spcBef>
              <a:spcAft>
                <a:spcPts val="338"/>
              </a:spcAft>
              <a:buClrTx/>
              <a:defRPr/>
            </a:pPr>
            <a:r>
              <a:rPr lang="en-US" sz="1913" kern="1200" dirty="0">
                <a:solidFill>
                  <a:prstClr val="black"/>
                </a:solidFill>
                <a:latin typeface="Calibri"/>
                <a:ea typeface="+mn-ea"/>
                <a:cs typeface="+mn-cs"/>
              </a:rPr>
              <a:t>1 </a:t>
            </a:r>
            <a:r>
              <a:rPr lang="en-US" sz="1913" i="1" kern="1200" dirty="0">
                <a:solidFill>
                  <a:prstClr val="black"/>
                </a:solidFill>
                <a:latin typeface="Calibri"/>
                <a:ea typeface="+mn-ea"/>
                <a:cs typeface="+mn-cs"/>
              </a:rPr>
              <a:t>Billion</a:t>
            </a:r>
            <a:r>
              <a:rPr lang="en-US" sz="1913" kern="1200" dirty="0">
                <a:solidFill>
                  <a:prstClr val="black"/>
                </a:solidFill>
                <a:latin typeface="Calibri"/>
                <a:ea typeface="+mn-ea"/>
                <a:cs typeface="+mn-cs"/>
              </a:rPr>
              <a:t> Birds Are Lost </a:t>
            </a:r>
            <a:r>
              <a:rPr lang="en-US" sz="1913" i="1" kern="1200" dirty="0">
                <a:solidFill>
                  <a:prstClr val="black"/>
                </a:solidFill>
                <a:latin typeface="Calibri"/>
                <a:ea typeface="+mn-ea"/>
                <a:cs typeface="+mn-cs"/>
              </a:rPr>
              <a:t>Annually</a:t>
            </a:r>
            <a:r>
              <a:rPr lang="en-US" sz="1913" kern="1200" dirty="0">
                <a:solidFill>
                  <a:prstClr val="black"/>
                </a:solidFill>
                <a:latin typeface="Calibri"/>
                <a:ea typeface="+mn-ea"/>
                <a:cs typeface="+mn-cs"/>
              </a:rPr>
              <a:t> In Collisions with Building Glass</a:t>
            </a:r>
          </a:p>
        </p:txBody>
      </p:sp>
      <p:pic>
        <p:nvPicPr>
          <p:cNvPr id="2050" name="Picture 2" descr="A hand holding a toy&#10;&#10;Description generated with high confidence">
            <a:extLst>
              <a:ext uri="{FF2B5EF4-FFF2-40B4-BE49-F238E27FC236}">
                <a16:creationId xmlns:a16="http://schemas.microsoft.com/office/drawing/2014/main" id="{50DB49D2-403A-4E5A-83DB-E3983FB3E6A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57" r="16331"/>
          <a:stretch/>
        </p:blipFill>
        <p:spPr bwMode="auto">
          <a:xfrm>
            <a:off x="660706" y="383052"/>
            <a:ext cx="2944417" cy="349347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121AFF4-AF99-4222-BC0D-5811567FAD60}"/>
              </a:ext>
            </a:extLst>
          </p:cNvPr>
          <p:cNvSpPr txBox="1"/>
          <p:nvPr/>
        </p:nvSpPr>
        <p:spPr>
          <a:xfrm>
            <a:off x="2020956" y="4113143"/>
            <a:ext cx="6255025" cy="532814"/>
          </a:xfrm>
          <a:prstGeom prst="rect">
            <a:avLst/>
          </a:prstGeom>
        </p:spPr>
        <p:txBody>
          <a:bodyPr vert="horz" lIns="51435" tIns="25718" rIns="51435" bIns="25718" rtlCol="0" anchor="t">
            <a:normAutofit fontScale="92500"/>
          </a:bodyPr>
          <a:lstStyle/>
          <a:p>
            <a:pPr defTabSz="685800">
              <a:lnSpc>
                <a:spcPct val="90000"/>
              </a:lnSpc>
              <a:spcBef>
                <a:spcPct val="0"/>
              </a:spcBef>
              <a:spcAft>
                <a:spcPts val="338"/>
              </a:spcAft>
              <a:buClrTx/>
              <a:defRPr/>
            </a:pPr>
            <a:r>
              <a:rPr lang="en-US" sz="2800" kern="1200" dirty="0">
                <a:solidFill>
                  <a:prstClr val="black"/>
                </a:solidFill>
                <a:latin typeface="Calibri"/>
                <a:ea typeface="+mn-ea"/>
                <a:cs typeface="+mn-cs"/>
              </a:rPr>
              <a:t>AERIAL HABITAT NEEDS CONSERVATION TOO</a:t>
            </a:r>
          </a:p>
        </p:txBody>
      </p:sp>
    </p:spTree>
    <p:extLst>
      <p:ext uri="{BB962C8B-B14F-4D97-AF65-F5344CB8AC3E}">
        <p14:creationId xmlns:p14="http://schemas.microsoft.com/office/powerpoint/2010/main" val="717771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10152E-811E-8845-B698-F6C556292C31}"/>
              </a:ext>
            </a:extLst>
          </p:cNvPr>
          <p:cNvPicPr>
            <a:picLocks noChangeAspect="1"/>
          </p:cNvPicPr>
          <p:nvPr/>
        </p:nvPicPr>
        <p:blipFill rotWithShape="1">
          <a:blip r:embed="rId2">
            <a:extLst>
              <a:ext uri="{28A0092B-C50C-407E-A947-70E740481C1C}">
                <a14:useLocalDpi xmlns:a14="http://schemas.microsoft.com/office/drawing/2010/main" val="0"/>
              </a:ext>
            </a:extLst>
          </a:blip>
          <a:srcRect r="7877"/>
          <a:stretch/>
        </p:blipFill>
        <p:spPr bwMode="auto">
          <a:xfrm>
            <a:off x="114822" y="402008"/>
            <a:ext cx="561583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4822" y="4575132"/>
            <a:ext cx="5615835" cy="415498"/>
          </a:xfrm>
          <a:prstGeom prst="rect">
            <a:avLst/>
          </a:prstGeom>
          <a:noFill/>
        </p:spPr>
        <p:txBody>
          <a:bodyPr wrap="square" rtlCol="0">
            <a:spAutoFit/>
          </a:bodyPr>
          <a:lstStyle/>
          <a:p>
            <a:r>
              <a:rPr lang="en-US" sz="1050" dirty="0">
                <a:latin typeface="Helvetica" pitchFamily="2" charset="0"/>
              </a:rPr>
              <a:t>Thurgood Marshall Federal Judiciary Building in DC</a:t>
            </a:r>
          </a:p>
          <a:p>
            <a:r>
              <a:rPr lang="en-US" sz="1050" dirty="0">
                <a:latin typeface="Helvetica" pitchFamily="2" charset="0"/>
              </a:rPr>
              <a:t>Photo: Paul </a:t>
            </a:r>
            <a:r>
              <a:rPr lang="en-US" sz="1050" dirty="0" err="1">
                <a:latin typeface="Helvetica" pitchFamily="2" charset="0"/>
              </a:rPr>
              <a:t>Provencher</a:t>
            </a:r>
            <a:endParaRPr lang="en-US" sz="1050" dirty="0">
              <a:latin typeface="Helvetica" pitchFamily="2" charset="0"/>
            </a:endParaRPr>
          </a:p>
        </p:txBody>
      </p:sp>
      <p:sp>
        <p:nvSpPr>
          <p:cNvPr id="4" name="TextBox 3"/>
          <p:cNvSpPr txBox="1"/>
          <p:nvPr/>
        </p:nvSpPr>
        <p:spPr>
          <a:xfrm>
            <a:off x="6181595" y="1352811"/>
            <a:ext cx="2085584" cy="1962076"/>
          </a:xfrm>
          <a:prstGeom prst="rect">
            <a:avLst/>
          </a:prstGeom>
          <a:noFill/>
        </p:spPr>
        <p:txBody>
          <a:bodyPr wrap="square" rtlCol="0">
            <a:spAutoFit/>
          </a:bodyPr>
          <a:lstStyle/>
          <a:p>
            <a:r>
              <a:rPr lang="en-US" sz="4050" dirty="0"/>
              <a:t>Habitat Behind Glass</a:t>
            </a:r>
          </a:p>
        </p:txBody>
      </p:sp>
    </p:spTree>
    <p:extLst>
      <p:ext uri="{BB962C8B-B14F-4D97-AF65-F5344CB8AC3E}">
        <p14:creationId xmlns:p14="http://schemas.microsoft.com/office/powerpoint/2010/main" val="2818765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372BC9-7342-4EAE-AAD2-0F8E98AB312E}"/>
              </a:ext>
            </a:extLst>
          </p:cNvPr>
          <p:cNvPicPr>
            <a:picLocks noChangeAspect="1"/>
          </p:cNvPicPr>
          <p:nvPr/>
        </p:nvPicPr>
        <p:blipFill rotWithShape="1">
          <a:blip r:embed="rId2"/>
          <a:srcRect r="17387"/>
          <a:stretch/>
        </p:blipFill>
        <p:spPr>
          <a:xfrm>
            <a:off x="-1" y="7"/>
            <a:ext cx="5665605" cy="5143493"/>
          </a:xfrm>
          <a:prstGeom prst="rect">
            <a:avLst/>
          </a:prstGeom>
        </p:spPr>
      </p:pic>
      <p:sp>
        <p:nvSpPr>
          <p:cNvPr id="3" name="TextBox 2">
            <a:extLst>
              <a:ext uri="{FF2B5EF4-FFF2-40B4-BE49-F238E27FC236}">
                <a16:creationId xmlns:a16="http://schemas.microsoft.com/office/drawing/2014/main" id="{4D57568A-EF82-4A5D-A0B0-08FFDEB565E7}"/>
              </a:ext>
            </a:extLst>
          </p:cNvPr>
          <p:cNvSpPr txBox="1"/>
          <p:nvPr/>
        </p:nvSpPr>
        <p:spPr>
          <a:xfrm>
            <a:off x="6091743" y="1230371"/>
            <a:ext cx="2506845" cy="1651978"/>
          </a:xfrm>
          <a:prstGeom prst="rect">
            <a:avLst/>
          </a:prstGeom>
        </p:spPr>
        <p:txBody>
          <a:bodyPr vert="horz" lIns="68580" tIns="34290" rIns="68580" bIns="34290" rtlCol="0" anchor="b">
            <a:normAutofit/>
          </a:bodyPr>
          <a:lstStyle/>
          <a:p>
            <a:pPr>
              <a:spcBef>
                <a:spcPct val="0"/>
              </a:spcBef>
              <a:spcAft>
                <a:spcPts val="450"/>
              </a:spcAft>
            </a:pPr>
            <a:r>
              <a:rPr lang="en-US" sz="4400" dirty="0">
                <a:solidFill>
                  <a:schemeClr val="tx2"/>
                </a:solidFill>
                <a:latin typeface="+mj-lt"/>
                <a:ea typeface="+mj-ea"/>
                <a:cs typeface="+mj-cs"/>
              </a:rPr>
              <a:t>Fly Through </a:t>
            </a:r>
          </a:p>
        </p:txBody>
      </p:sp>
    </p:spTree>
    <p:extLst>
      <p:ext uri="{BB962C8B-B14F-4D97-AF65-F5344CB8AC3E}">
        <p14:creationId xmlns:p14="http://schemas.microsoft.com/office/powerpoint/2010/main" val="26599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B6852D-5D28-477C-909D-75815B1DC829}"/>
              </a:ext>
            </a:extLst>
          </p:cNvPr>
          <p:cNvPicPr>
            <a:picLocks noChangeAspect="1"/>
          </p:cNvPicPr>
          <p:nvPr/>
        </p:nvPicPr>
        <p:blipFill rotWithShape="1">
          <a:blip r:embed="rId2"/>
          <a:srcRect t="6551" b="13565"/>
          <a:stretch/>
        </p:blipFill>
        <p:spPr>
          <a:xfrm>
            <a:off x="0" y="0"/>
            <a:ext cx="4800600" cy="5156217"/>
          </a:xfrm>
          <a:prstGeom prst="rect">
            <a:avLst/>
          </a:prstGeom>
        </p:spPr>
      </p:pic>
      <p:sp>
        <p:nvSpPr>
          <p:cNvPr id="3" name="TextBox 2">
            <a:extLst>
              <a:ext uri="{FF2B5EF4-FFF2-40B4-BE49-F238E27FC236}">
                <a16:creationId xmlns:a16="http://schemas.microsoft.com/office/drawing/2014/main" id="{84E3355C-72A0-4E35-B0D3-7B33B0353539}"/>
              </a:ext>
            </a:extLst>
          </p:cNvPr>
          <p:cNvSpPr txBox="1"/>
          <p:nvPr/>
        </p:nvSpPr>
        <p:spPr>
          <a:xfrm>
            <a:off x="5373460" y="985504"/>
            <a:ext cx="2464838" cy="1661993"/>
          </a:xfrm>
          <a:prstGeom prst="rect">
            <a:avLst/>
          </a:prstGeom>
          <a:noFill/>
        </p:spPr>
        <p:txBody>
          <a:bodyPr wrap="square" rtlCol="0">
            <a:spAutoFit/>
          </a:bodyPr>
          <a:lstStyle/>
          <a:p>
            <a:endParaRPr lang="en-US" sz="1050" dirty="0"/>
          </a:p>
          <a:p>
            <a:endParaRPr lang="en-US" sz="1050" dirty="0"/>
          </a:p>
          <a:p>
            <a:r>
              <a:rPr lang="en-US" sz="4050" dirty="0"/>
              <a:t>Bus </a:t>
            </a:r>
          </a:p>
          <a:p>
            <a:r>
              <a:rPr lang="en-US" sz="4050" dirty="0"/>
              <a:t>Shelters</a:t>
            </a:r>
          </a:p>
        </p:txBody>
      </p:sp>
      <p:sp>
        <p:nvSpPr>
          <p:cNvPr id="4" name="Down Arrow 3"/>
          <p:cNvSpPr/>
          <p:nvPr/>
        </p:nvSpPr>
        <p:spPr>
          <a:xfrm rot="2449145">
            <a:off x="2395603" y="3358965"/>
            <a:ext cx="629433" cy="7985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571554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38388" y="1596036"/>
            <a:ext cx="2286000" cy="1446550"/>
          </a:xfrm>
          <a:prstGeom prst="rect">
            <a:avLst/>
          </a:prstGeom>
        </p:spPr>
        <p:txBody>
          <a:bodyPr wrap="square">
            <a:spAutoFit/>
          </a:bodyPr>
          <a:lstStyle/>
          <a:p>
            <a:r>
              <a:rPr lang="en-US" sz="4400" dirty="0"/>
              <a:t>Glass </a:t>
            </a:r>
          </a:p>
          <a:p>
            <a:r>
              <a:rPr lang="en-US" sz="4400" dirty="0"/>
              <a:t>Barriers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62"/>
            <a:ext cx="3850828" cy="5134438"/>
          </a:xfrm>
          <a:prstGeom prst="rect">
            <a:avLst/>
          </a:prstGeom>
        </p:spPr>
      </p:pic>
      <p:sp>
        <p:nvSpPr>
          <p:cNvPr id="5" name="Down Arrow 4"/>
          <p:cNvSpPr/>
          <p:nvPr/>
        </p:nvSpPr>
        <p:spPr>
          <a:xfrm rot="19629533">
            <a:off x="1369775" y="2646249"/>
            <a:ext cx="629433" cy="7985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76682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304" y="555548"/>
            <a:ext cx="8519695" cy="1015663"/>
          </a:xfrm>
          <a:prstGeom prst="rect">
            <a:avLst/>
          </a:prstGeom>
          <a:noFill/>
        </p:spPr>
        <p:txBody>
          <a:bodyPr wrap="square" rtlCol="0">
            <a:spAutoFit/>
          </a:bodyPr>
          <a:lstStyle/>
          <a:p>
            <a:r>
              <a:rPr lang="en-US" sz="3000" b="1" kern="1200" dirty="0">
                <a:solidFill>
                  <a:srgbClr val="009A96"/>
                </a:solidFill>
                <a:latin typeface="Bookman Old Style" pitchFamily="18" charset="0"/>
                <a:ea typeface="+mj-ea"/>
                <a:cs typeface="+mj-cs"/>
              </a:rPr>
              <a:t>Solution – Science Meets Green Building</a:t>
            </a:r>
          </a:p>
          <a:p>
            <a:endParaRPr lang="en-US" sz="3000" dirty="0"/>
          </a:p>
        </p:txBody>
      </p:sp>
      <p:pic>
        <p:nvPicPr>
          <p:cNvPr id="1026" name="Picture 2" descr="Page 1">
            <a:extLst>
              <a:ext uri="{FF2B5EF4-FFF2-40B4-BE49-F238E27FC236}">
                <a16:creationId xmlns:a16="http://schemas.microsoft.com/office/drawing/2014/main" id="{574DFB48-EC00-0329-6C70-E12DD8CAD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18" y="1456339"/>
            <a:ext cx="2337238" cy="35058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220B84A-8DCE-BE89-437E-E3B2CD206AC3}"/>
              </a:ext>
            </a:extLst>
          </p:cNvPr>
          <p:cNvPicPr>
            <a:picLocks noChangeAspect="1"/>
          </p:cNvPicPr>
          <p:nvPr/>
        </p:nvPicPr>
        <p:blipFill>
          <a:blip r:embed="rId3"/>
          <a:stretch>
            <a:fillRect/>
          </a:stretch>
        </p:blipFill>
        <p:spPr>
          <a:xfrm>
            <a:off x="6071062" y="1456338"/>
            <a:ext cx="2640790" cy="3441405"/>
          </a:xfrm>
          <a:prstGeom prst="rect">
            <a:avLst/>
          </a:prstGeom>
        </p:spPr>
      </p:pic>
      <p:pic>
        <p:nvPicPr>
          <p:cNvPr id="4" name="Picture 3">
            <a:extLst>
              <a:ext uri="{FF2B5EF4-FFF2-40B4-BE49-F238E27FC236}">
                <a16:creationId xmlns:a16="http://schemas.microsoft.com/office/drawing/2014/main" id="{7522C342-BB00-A628-DB51-0B8FB090E3C7}"/>
              </a:ext>
            </a:extLst>
          </p:cNvPr>
          <p:cNvPicPr>
            <a:picLocks noChangeAspect="1"/>
          </p:cNvPicPr>
          <p:nvPr/>
        </p:nvPicPr>
        <p:blipFill>
          <a:blip r:embed="rId4"/>
          <a:stretch>
            <a:fillRect/>
          </a:stretch>
        </p:blipFill>
        <p:spPr>
          <a:xfrm>
            <a:off x="3276439" y="1456338"/>
            <a:ext cx="2470092" cy="3513645"/>
          </a:xfrm>
          <a:prstGeom prst="rect">
            <a:avLst/>
          </a:prstGeom>
        </p:spPr>
      </p:pic>
    </p:spTree>
    <p:extLst>
      <p:ext uri="{BB962C8B-B14F-4D97-AF65-F5344CB8AC3E}">
        <p14:creationId xmlns:p14="http://schemas.microsoft.com/office/powerpoint/2010/main" val="2655396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121" y="442906"/>
            <a:ext cx="8421757" cy="553998"/>
          </a:xfrm>
          <a:prstGeom prst="rect">
            <a:avLst/>
          </a:prstGeom>
          <a:noFill/>
        </p:spPr>
        <p:txBody>
          <a:bodyPr wrap="square" rtlCol="0">
            <a:spAutoFit/>
          </a:bodyPr>
          <a:lstStyle/>
          <a:p>
            <a:r>
              <a:rPr lang="en-US" sz="3000" b="1" kern="1200" dirty="0">
                <a:solidFill>
                  <a:srgbClr val="009A96"/>
                </a:solidFill>
                <a:latin typeface="Bookman Old Style" pitchFamily="18" charset="0"/>
                <a:ea typeface="+mj-ea"/>
                <a:cs typeface="+mj-cs"/>
              </a:rPr>
              <a:t>Flight Tunnels Test Window Treatments</a:t>
            </a:r>
          </a:p>
        </p:txBody>
      </p:sp>
      <p:pic>
        <p:nvPicPr>
          <p:cNvPr id="6" name="Picture 5">
            <a:extLst>
              <a:ext uri="{FF2B5EF4-FFF2-40B4-BE49-F238E27FC236}">
                <a16:creationId xmlns:a16="http://schemas.microsoft.com/office/drawing/2014/main" id="{BD701B96-03D0-A780-E577-81D90584573D}"/>
              </a:ext>
            </a:extLst>
          </p:cNvPr>
          <p:cNvPicPr>
            <a:picLocks noChangeAspect="1"/>
          </p:cNvPicPr>
          <p:nvPr/>
        </p:nvPicPr>
        <p:blipFill>
          <a:blip r:embed="rId2"/>
          <a:stretch>
            <a:fillRect/>
          </a:stretch>
        </p:blipFill>
        <p:spPr>
          <a:xfrm>
            <a:off x="4907398" y="1382681"/>
            <a:ext cx="4022485" cy="3760818"/>
          </a:xfrm>
          <a:prstGeom prst="rect">
            <a:avLst/>
          </a:prstGeom>
        </p:spPr>
      </p:pic>
      <p:pic>
        <p:nvPicPr>
          <p:cNvPr id="8" name="Picture 7">
            <a:extLst>
              <a:ext uri="{FF2B5EF4-FFF2-40B4-BE49-F238E27FC236}">
                <a16:creationId xmlns:a16="http://schemas.microsoft.com/office/drawing/2014/main" id="{E2305D92-1A13-7B6C-2309-01C18DDBDEC1}"/>
              </a:ext>
            </a:extLst>
          </p:cNvPr>
          <p:cNvPicPr>
            <a:picLocks noChangeAspect="1"/>
          </p:cNvPicPr>
          <p:nvPr/>
        </p:nvPicPr>
        <p:blipFill>
          <a:blip r:embed="rId3"/>
          <a:stretch>
            <a:fillRect/>
          </a:stretch>
        </p:blipFill>
        <p:spPr>
          <a:xfrm>
            <a:off x="92765" y="1382681"/>
            <a:ext cx="4741746" cy="3551803"/>
          </a:xfrm>
          <a:prstGeom prst="rect">
            <a:avLst/>
          </a:prstGeom>
        </p:spPr>
      </p:pic>
    </p:spTree>
    <p:extLst>
      <p:ext uri="{BB962C8B-B14F-4D97-AF65-F5344CB8AC3E}">
        <p14:creationId xmlns:p14="http://schemas.microsoft.com/office/powerpoint/2010/main" val="241626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generated with very high confidence">
            <a:extLst>
              <a:ext uri="{FF2B5EF4-FFF2-40B4-BE49-F238E27FC236}">
                <a16:creationId xmlns:a16="http://schemas.microsoft.com/office/drawing/2014/main" id="{135FB035-3226-4088-9097-C33C3E49B367}"/>
              </a:ext>
            </a:extLst>
          </p:cNvPr>
          <p:cNvPicPr>
            <a:picLocks noChangeAspect="1"/>
          </p:cNvPicPr>
          <p:nvPr/>
        </p:nvPicPr>
        <p:blipFill rotWithShape="1">
          <a:blip r:embed="rId2"/>
          <a:srcRect l="24158" t="28071" r="28473" b="39789"/>
          <a:stretch/>
        </p:blipFill>
        <p:spPr>
          <a:xfrm>
            <a:off x="106638" y="589722"/>
            <a:ext cx="9125171" cy="3482695"/>
          </a:xfrm>
          <a:prstGeom prst="rect">
            <a:avLst/>
          </a:prstGeom>
        </p:spPr>
      </p:pic>
      <p:sp>
        <p:nvSpPr>
          <p:cNvPr id="2" name="Title 1">
            <a:extLst>
              <a:ext uri="{FF2B5EF4-FFF2-40B4-BE49-F238E27FC236}">
                <a16:creationId xmlns:a16="http://schemas.microsoft.com/office/drawing/2014/main" id="{9D30FB71-F4AD-42DA-ADE7-C237C979B83E}"/>
              </a:ext>
            </a:extLst>
          </p:cNvPr>
          <p:cNvSpPr>
            <a:spLocks noGrp="1"/>
          </p:cNvSpPr>
          <p:nvPr>
            <p:ph type="title"/>
          </p:nvPr>
        </p:nvSpPr>
        <p:spPr>
          <a:xfrm>
            <a:off x="642730" y="4319086"/>
            <a:ext cx="7944679" cy="523376"/>
          </a:xfrm>
        </p:spPr>
        <p:txBody>
          <a:bodyPr vert="horz" lIns="51435" tIns="25718" rIns="51435" bIns="25718" rtlCol="0" anchor="b">
            <a:normAutofit fontScale="90000"/>
          </a:bodyPr>
          <a:lstStyle/>
          <a:p>
            <a:pPr algn="ctr"/>
            <a:r>
              <a:rPr lang="en-US" sz="3000" b="1" dirty="0">
                <a:solidFill>
                  <a:srgbClr val="009A96"/>
                </a:solidFill>
                <a:latin typeface="Bookman Old Style" pitchFamily="18" charset="0"/>
                <a:sym typeface="Arial"/>
              </a:rPr>
              <a:t>Solution = Visual Barriers Birds Can See</a:t>
            </a:r>
          </a:p>
        </p:txBody>
      </p:sp>
    </p:spTree>
    <p:extLst>
      <p:ext uri="{BB962C8B-B14F-4D97-AF65-F5344CB8AC3E}">
        <p14:creationId xmlns:p14="http://schemas.microsoft.com/office/powerpoint/2010/main" val="46297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508" y="588679"/>
            <a:ext cx="7784200" cy="1015663"/>
          </a:xfrm>
          <a:prstGeom prst="rect">
            <a:avLst/>
          </a:prstGeom>
          <a:noFill/>
        </p:spPr>
        <p:txBody>
          <a:bodyPr wrap="square" rtlCol="0">
            <a:spAutoFit/>
          </a:bodyPr>
          <a:lstStyle/>
          <a:p>
            <a:r>
              <a:rPr lang="en-US" sz="3000" b="1" kern="1200" dirty="0">
                <a:solidFill>
                  <a:srgbClr val="009A96"/>
                </a:solidFill>
                <a:latin typeface="Bookman Old Style" pitchFamily="18" charset="0"/>
                <a:ea typeface="+mj-ea"/>
                <a:cs typeface="+mj-cs"/>
              </a:rPr>
              <a:t>Birds only need small visual cues to avoid glass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8608" y="1604342"/>
            <a:ext cx="4805391" cy="3381946"/>
          </a:xfrm>
          <a:prstGeom prst="rect">
            <a:avLst/>
          </a:prstGeom>
        </p:spPr>
      </p:pic>
      <p:sp>
        <p:nvSpPr>
          <p:cNvPr id="4" name="TextBox 3"/>
          <p:cNvSpPr txBox="1"/>
          <p:nvPr/>
        </p:nvSpPr>
        <p:spPr>
          <a:xfrm>
            <a:off x="507303" y="2254686"/>
            <a:ext cx="3720139" cy="1477328"/>
          </a:xfrm>
          <a:prstGeom prst="rect">
            <a:avLst/>
          </a:prstGeom>
          <a:noFill/>
        </p:spPr>
        <p:txBody>
          <a:bodyPr wrap="square" rtlCol="0">
            <a:spAutoFit/>
          </a:bodyPr>
          <a:lstStyle/>
          <a:p>
            <a:r>
              <a:rPr lang="en-US" sz="1800" dirty="0"/>
              <a:t>The 2 x 4 rule protects most birds</a:t>
            </a:r>
          </a:p>
          <a:p>
            <a:endParaRPr lang="en-US" sz="1800" dirty="0"/>
          </a:p>
          <a:p>
            <a:r>
              <a:rPr lang="en-US" sz="1800" dirty="0"/>
              <a:t>The 2 x 2 rule is best for protecting the smallest birds like hummingbirds</a:t>
            </a:r>
          </a:p>
        </p:txBody>
      </p:sp>
    </p:spTree>
    <p:extLst>
      <p:ext uri="{BB962C8B-B14F-4D97-AF65-F5344CB8AC3E}">
        <p14:creationId xmlns:p14="http://schemas.microsoft.com/office/powerpoint/2010/main" val="789754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38024"/>
          <a:stretch/>
        </p:blipFill>
        <p:spPr>
          <a:xfrm>
            <a:off x="5281083" y="826400"/>
            <a:ext cx="3405717" cy="3490699"/>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220" r="8585" b="15616"/>
          <a:stretch/>
        </p:blipFill>
        <p:spPr>
          <a:xfrm>
            <a:off x="315026" y="758891"/>
            <a:ext cx="4677446" cy="3558208"/>
          </a:xfrm>
          <a:prstGeom prst="rect">
            <a:avLst/>
          </a:prstGeom>
        </p:spPr>
      </p:pic>
      <p:sp>
        <p:nvSpPr>
          <p:cNvPr id="3" name="TextBox 2">
            <a:extLst>
              <a:ext uri="{FF2B5EF4-FFF2-40B4-BE49-F238E27FC236}">
                <a16:creationId xmlns:a16="http://schemas.microsoft.com/office/drawing/2014/main" id="{4E9D3D27-3D10-816D-898B-326B6E74BEEF}"/>
              </a:ext>
            </a:extLst>
          </p:cNvPr>
          <p:cNvSpPr txBox="1"/>
          <p:nvPr/>
        </p:nvSpPr>
        <p:spPr>
          <a:xfrm>
            <a:off x="530088" y="4413382"/>
            <a:ext cx="4247322" cy="307777"/>
          </a:xfrm>
          <a:prstGeom prst="rect">
            <a:avLst/>
          </a:prstGeom>
          <a:noFill/>
        </p:spPr>
        <p:txBody>
          <a:bodyPr wrap="square" rtlCol="0">
            <a:spAutoFit/>
          </a:bodyPr>
          <a:lstStyle/>
          <a:p>
            <a:r>
              <a:rPr lang="en-US" dirty="0"/>
              <a:t>Maryland DNR HQ Tawes Building retrofit by SSM</a:t>
            </a:r>
          </a:p>
        </p:txBody>
      </p:sp>
      <p:sp>
        <p:nvSpPr>
          <p:cNvPr id="4" name="TextBox 3">
            <a:extLst>
              <a:ext uri="{FF2B5EF4-FFF2-40B4-BE49-F238E27FC236}">
                <a16:creationId xmlns:a16="http://schemas.microsoft.com/office/drawing/2014/main" id="{FF3EA5F9-677F-B741-43CC-F45E8A564C28}"/>
              </a:ext>
            </a:extLst>
          </p:cNvPr>
          <p:cNvSpPr txBox="1"/>
          <p:nvPr/>
        </p:nvSpPr>
        <p:spPr>
          <a:xfrm>
            <a:off x="5187694" y="4346904"/>
            <a:ext cx="3697889" cy="523220"/>
          </a:xfrm>
          <a:prstGeom prst="rect">
            <a:avLst/>
          </a:prstGeom>
          <a:noFill/>
        </p:spPr>
        <p:txBody>
          <a:bodyPr wrap="square" rtlCol="0">
            <a:spAutoFit/>
          </a:bodyPr>
          <a:lstStyle/>
          <a:p>
            <a:r>
              <a:rPr lang="en-US" dirty="0"/>
              <a:t>MAC building at Howard Community College designed to meet 2020 Howard County law</a:t>
            </a:r>
          </a:p>
        </p:txBody>
      </p:sp>
      <p:sp>
        <p:nvSpPr>
          <p:cNvPr id="2" name="Title 1">
            <a:extLst>
              <a:ext uri="{FF2B5EF4-FFF2-40B4-BE49-F238E27FC236}">
                <a16:creationId xmlns:a16="http://schemas.microsoft.com/office/drawing/2014/main" id="{CCF8FFC1-7EA8-C514-C7A0-60A4713BD57F}"/>
              </a:ext>
            </a:extLst>
          </p:cNvPr>
          <p:cNvSpPr txBox="1">
            <a:spLocks/>
          </p:cNvSpPr>
          <p:nvPr/>
        </p:nvSpPr>
        <p:spPr>
          <a:xfrm>
            <a:off x="457200" y="175881"/>
            <a:ext cx="8229600" cy="857250"/>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fontAlgn="base">
              <a:spcAft>
                <a:spcPct val="0"/>
              </a:spcAft>
              <a:buClrTx/>
              <a:buFontTx/>
            </a:pPr>
            <a:r>
              <a:rPr lang="en-US" sz="3000" b="1" dirty="0">
                <a:solidFill>
                  <a:srgbClr val="009A96"/>
                </a:solidFill>
                <a:latin typeface="Bookman Old Style" pitchFamily="18" charset="0"/>
              </a:rPr>
              <a:t>Local Examples</a:t>
            </a:r>
          </a:p>
        </p:txBody>
      </p:sp>
    </p:spTree>
    <p:extLst>
      <p:ext uri="{BB962C8B-B14F-4D97-AF65-F5344CB8AC3E}">
        <p14:creationId xmlns:p14="http://schemas.microsoft.com/office/powerpoint/2010/main" val="846945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4651" b="26615"/>
          <a:stretch/>
        </p:blipFill>
        <p:spPr>
          <a:xfrm>
            <a:off x="223376" y="759140"/>
            <a:ext cx="4999420" cy="3915228"/>
          </a:xfrm>
          <a:prstGeom prst="rect">
            <a:avLst/>
          </a:prstGeom>
        </p:spPr>
      </p:pic>
      <p:pic>
        <p:nvPicPr>
          <p:cNvPr id="2052" name="Picture 4">
            <a:extLst>
              <a:ext uri="{FF2B5EF4-FFF2-40B4-BE49-F238E27FC236}">
                <a16:creationId xmlns:a16="http://schemas.microsoft.com/office/drawing/2014/main" id="{56D54C99-085A-A873-2351-F050D79A7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456" y="759140"/>
            <a:ext cx="2938837" cy="39152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5CA692-9FB5-1E34-BBE5-3AAFAB65353A}"/>
              </a:ext>
            </a:extLst>
          </p:cNvPr>
          <p:cNvSpPr txBox="1"/>
          <p:nvPr/>
        </p:nvSpPr>
        <p:spPr>
          <a:xfrm>
            <a:off x="599425" y="4737651"/>
            <a:ext cx="4247322" cy="307777"/>
          </a:xfrm>
          <a:prstGeom prst="rect">
            <a:avLst/>
          </a:prstGeom>
          <a:noFill/>
        </p:spPr>
        <p:txBody>
          <a:bodyPr wrap="square" rtlCol="0">
            <a:spAutoFit/>
          </a:bodyPr>
          <a:lstStyle/>
          <a:p>
            <a:r>
              <a:rPr lang="en-US" dirty="0"/>
              <a:t>Washington DC Convention Center skyway</a:t>
            </a:r>
          </a:p>
        </p:txBody>
      </p:sp>
      <p:sp>
        <p:nvSpPr>
          <p:cNvPr id="3" name="TextBox 2">
            <a:extLst>
              <a:ext uri="{FF2B5EF4-FFF2-40B4-BE49-F238E27FC236}">
                <a16:creationId xmlns:a16="http://schemas.microsoft.com/office/drawing/2014/main" id="{DE41E1D7-B6AD-0FB2-AFF4-E035C3ADC718}"/>
              </a:ext>
            </a:extLst>
          </p:cNvPr>
          <p:cNvSpPr txBox="1"/>
          <p:nvPr/>
        </p:nvSpPr>
        <p:spPr>
          <a:xfrm>
            <a:off x="5668381" y="4737650"/>
            <a:ext cx="3097932" cy="307777"/>
          </a:xfrm>
          <a:prstGeom prst="rect">
            <a:avLst/>
          </a:prstGeom>
          <a:noFill/>
        </p:spPr>
        <p:txBody>
          <a:bodyPr wrap="square" rtlCol="0">
            <a:spAutoFit/>
          </a:bodyPr>
          <a:lstStyle/>
          <a:p>
            <a:r>
              <a:rPr lang="en-US" dirty="0"/>
              <a:t>National Aquarium in Baltimore</a:t>
            </a:r>
          </a:p>
        </p:txBody>
      </p:sp>
      <p:sp>
        <p:nvSpPr>
          <p:cNvPr id="4" name="Title 1">
            <a:extLst>
              <a:ext uri="{FF2B5EF4-FFF2-40B4-BE49-F238E27FC236}">
                <a16:creationId xmlns:a16="http://schemas.microsoft.com/office/drawing/2014/main" id="{CFD60386-23EB-AF9A-AC92-990D1F24B915}"/>
              </a:ext>
            </a:extLst>
          </p:cNvPr>
          <p:cNvSpPr txBox="1">
            <a:spLocks/>
          </p:cNvSpPr>
          <p:nvPr/>
        </p:nvSpPr>
        <p:spPr>
          <a:xfrm>
            <a:off x="457200" y="175881"/>
            <a:ext cx="8229600" cy="857250"/>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fontAlgn="base">
              <a:spcAft>
                <a:spcPct val="0"/>
              </a:spcAft>
              <a:buClrTx/>
              <a:buFontTx/>
            </a:pPr>
            <a:r>
              <a:rPr lang="en-US" sz="3000" b="1" dirty="0">
                <a:solidFill>
                  <a:srgbClr val="009A96"/>
                </a:solidFill>
                <a:latin typeface="Bookman Old Style" pitchFamily="18" charset="0"/>
              </a:rPr>
              <a:t>Local Examples</a:t>
            </a:r>
          </a:p>
        </p:txBody>
      </p:sp>
    </p:spTree>
    <p:extLst>
      <p:ext uri="{BB962C8B-B14F-4D97-AF65-F5344CB8AC3E}">
        <p14:creationId xmlns:p14="http://schemas.microsoft.com/office/powerpoint/2010/main" val="601250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localrecordsoffices.com/wp-content/uploads/2014/07/glass-building.jpg">
            <a:extLst>
              <a:ext uri="{FF2B5EF4-FFF2-40B4-BE49-F238E27FC236}">
                <a16:creationId xmlns:a16="http://schemas.microsoft.com/office/drawing/2014/main" id="{1B40102F-AE22-45A4-B141-ED7F726885A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836" b="6164"/>
          <a:stretch/>
        </p:blipFill>
        <p:spPr bwMode="auto">
          <a:xfrm>
            <a:off x="702366" y="470452"/>
            <a:ext cx="7739267" cy="43533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E825ACA-B29A-4794-9DD2-21C7E1B002CB}"/>
              </a:ext>
            </a:extLst>
          </p:cNvPr>
          <p:cNvSpPr/>
          <p:nvPr/>
        </p:nvSpPr>
        <p:spPr>
          <a:xfrm>
            <a:off x="1253606" y="2068330"/>
            <a:ext cx="6610208" cy="957955"/>
          </a:xfrm>
          <a:prstGeom prst="rect">
            <a:avLst/>
          </a:prstGeom>
        </p:spPr>
        <p:txBody>
          <a:bodyPr wrap="none">
            <a:spAutoFit/>
          </a:bodyPr>
          <a:lstStyle/>
          <a:p>
            <a:pPr defTabSz="514350">
              <a:buClrTx/>
              <a:defRPr/>
            </a:pPr>
            <a:r>
              <a:rPr lang="en-US" sz="5625" kern="1200" dirty="0">
                <a:solidFill>
                  <a:prstClr val="white"/>
                </a:solidFill>
                <a:latin typeface="Calibri" panose="020F0502020204030204"/>
                <a:ea typeface="+mn-ea"/>
                <a:cs typeface="+mn-cs"/>
              </a:rPr>
              <a:t>Because we have this:</a:t>
            </a:r>
          </a:p>
        </p:txBody>
      </p:sp>
    </p:spTree>
    <p:extLst>
      <p:ext uri="{BB962C8B-B14F-4D97-AF65-F5344CB8AC3E}">
        <p14:creationId xmlns:p14="http://schemas.microsoft.com/office/powerpoint/2010/main" val="1774793661"/>
      </p:ext>
    </p:extLst>
  </p:cSld>
  <p:clrMapOvr>
    <a:masterClrMapping/>
  </p:clrMapOvr>
  <mc:AlternateContent xmlns:mc="http://schemas.openxmlformats.org/markup-compatibility/2006" xmlns:p14="http://schemas.microsoft.com/office/powerpoint/2010/main">
    <mc:Choice Requires="p14">
      <p:transition p14:dur="250" advClick="0" advTm="1250">
        <p:cut/>
      </p:transition>
    </mc:Choice>
    <mc:Fallback xmlns="">
      <p:transition advClick="0" advTm="1250">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EB28F2DE-BE9B-B601-2863-C5A16B520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6289" y="979586"/>
            <a:ext cx="4386742" cy="329158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AB693BE-67AA-5AE2-97B6-ACE3DCCA7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74" y="979586"/>
            <a:ext cx="4386740" cy="329158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8E3E402-8A70-B75C-0270-010CDF0A93E7}"/>
              </a:ext>
            </a:extLst>
          </p:cNvPr>
          <p:cNvSpPr txBox="1">
            <a:spLocks/>
          </p:cNvSpPr>
          <p:nvPr/>
        </p:nvSpPr>
        <p:spPr>
          <a:xfrm>
            <a:off x="457200" y="175881"/>
            <a:ext cx="8229600" cy="625876"/>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fontAlgn="base">
              <a:spcAft>
                <a:spcPct val="0"/>
              </a:spcAft>
              <a:buClrTx/>
              <a:buFontTx/>
            </a:pPr>
            <a:r>
              <a:rPr lang="en-US" sz="3000" b="1" dirty="0">
                <a:solidFill>
                  <a:srgbClr val="009A96"/>
                </a:solidFill>
                <a:latin typeface="Bookman Old Style" pitchFamily="18" charset="0"/>
              </a:rPr>
              <a:t>Local Examples</a:t>
            </a:r>
          </a:p>
        </p:txBody>
      </p:sp>
      <p:sp>
        <p:nvSpPr>
          <p:cNvPr id="4" name="TextBox 3">
            <a:extLst>
              <a:ext uri="{FF2B5EF4-FFF2-40B4-BE49-F238E27FC236}">
                <a16:creationId xmlns:a16="http://schemas.microsoft.com/office/drawing/2014/main" id="{CE865E8C-B767-1BB3-61AA-ACBE9A0C6A04}"/>
              </a:ext>
            </a:extLst>
          </p:cNvPr>
          <p:cNvSpPr txBox="1"/>
          <p:nvPr/>
        </p:nvSpPr>
        <p:spPr>
          <a:xfrm>
            <a:off x="410817" y="4271166"/>
            <a:ext cx="3886437" cy="307777"/>
          </a:xfrm>
          <a:prstGeom prst="rect">
            <a:avLst/>
          </a:prstGeom>
          <a:noFill/>
        </p:spPr>
        <p:txBody>
          <a:bodyPr wrap="square" rtlCol="0">
            <a:spAutoFit/>
          </a:bodyPr>
          <a:lstStyle/>
          <a:p>
            <a:r>
              <a:rPr lang="en-US" dirty="0"/>
              <a:t>Howard County Conservancy, Woodstock MD</a:t>
            </a:r>
          </a:p>
        </p:txBody>
      </p:sp>
      <p:sp>
        <p:nvSpPr>
          <p:cNvPr id="5" name="TextBox 4">
            <a:extLst>
              <a:ext uri="{FF2B5EF4-FFF2-40B4-BE49-F238E27FC236}">
                <a16:creationId xmlns:a16="http://schemas.microsoft.com/office/drawing/2014/main" id="{BF3C3F43-6F95-02C2-9A35-57125B87C323}"/>
              </a:ext>
            </a:extLst>
          </p:cNvPr>
          <p:cNvSpPr txBox="1"/>
          <p:nvPr/>
        </p:nvSpPr>
        <p:spPr>
          <a:xfrm>
            <a:off x="5151547" y="4271166"/>
            <a:ext cx="3376227" cy="307777"/>
          </a:xfrm>
          <a:prstGeom prst="rect">
            <a:avLst/>
          </a:prstGeom>
          <a:noFill/>
        </p:spPr>
        <p:txBody>
          <a:bodyPr wrap="square" rtlCol="0">
            <a:spAutoFit/>
          </a:bodyPr>
          <a:lstStyle/>
          <a:p>
            <a:r>
              <a:rPr lang="en-US" dirty="0"/>
              <a:t>Robinson Nature Center, Columbia MD</a:t>
            </a:r>
          </a:p>
        </p:txBody>
      </p:sp>
    </p:spTree>
    <p:extLst>
      <p:ext uri="{BB962C8B-B14F-4D97-AF65-F5344CB8AC3E}">
        <p14:creationId xmlns:p14="http://schemas.microsoft.com/office/powerpoint/2010/main" val="2214246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DB96547-617C-0FBC-DD06-395FCC1D8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8627" y="1465414"/>
            <a:ext cx="4814366" cy="27090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B2EF538-24ED-69B3-1EC4-352041B57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07" y="1465413"/>
            <a:ext cx="4030297" cy="22678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503EBF-F0F5-2AC4-6BAD-6C2319B252EF}"/>
              </a:ext>
            </a:extLst>
          </p:cNvPr>
          <p:cNvSpPr txBox="1">
            <a:spLocks/>
          </p:cNvSpPr>
          <p:nvPr/>
        </p:nvSpPr>
        <p:spPr>
          <a:xfrm>
            <a:off x="457200" y="381290"/>
            <a:ext cx="8229600" cy="625876"/>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fontAlgn="base">
              <a:spcAft>
                <a:spcPct val="0"/>
              </a:spcAft>
              <a:buClrTx/>
              <a:buFontTx/>
            </a:pPr>
            <a:r>
              <a:rPr lang="en-US" sz="3000" b="1" dirty="0">
                <a:solidFill>
                  <a:srgbClr val="009A96"/>
                </a:solidFill>
                <a:latin typeface="Bookman Old Style" pitchFamily="18" charset="0"/>
              </a:rPr>
              <a:t>My Example</a:t>
            </a:r>
          </a:p>
        </p:txBody>
      </p:sp>
      <p:sp>
        <p:nvSpPr>
          <p:cNvPr id="3" name="TextBox 2">
            <a:extLst>
              <a:ext uri="{FF2B5EF4-FFF2-40B4-BE49-F238E27FC236}">
                <a16:creationId xmlns:a16="http://schemas.microsoft.com/office/drawing/2014/main" id="{269276BE-8FEA-912C-DFE6-825CAF7D0FFE}"/>
              </a:ext>
            </a:extLst>
          </p:cNvPr>
          <p:cNvSpPr txBox="1"/>
          <p:nvPr/>
        </p:nvSpPr>
        <p:spPr>
          <a:xfrm>
            <a:off x="700475" y="3787462"/>
            <a:ext cx="2617305" cy="523220"/>
          </a:xfrm>
          <a:prstGeom prst="rect">
            <a:avLst/>
          </a:prstGeom>
          <a:noFill/>
        </p:spPr>
        <p:txBody>
          <a:bodyPr wrap="square" rtlCol="0">
            <a:spAutoFit/>
          </a:bodyPr>
          <a:lstStyle/>
          <a:p>
            <a:pPr algn="ctr"/>
            <a:r>
              <a:rPr lang="en-US" dirty="0"/>
              <a:t>DIY Acopian </a:t>
            </a:r>
            <a:r>
              <a:rPr lang="en-US" dirty="0" err="1"/>
              <a:t>BirdSavers</a:t>
            </a:r>
            <a:r>
              <a:rPr lang="en-US" dirty="0"/>
              <a:t>, Private Home, Columbia MD</a:t>
            </a:r>
          </a:p>
        </p:txBody>
      </p:sp>
    </p:spTree>
    <p:extLst>
      <p:ext uri="{BB962C8B-B14F-4D97-AF65-F5344CB8AC3E}">
        <p14:creationId xmlns:p14="http://schemas.microsoft.com/office/powerpoint/2010/main" val="810270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171990C-74FC-77CF-117F-9D81C0CC5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58" y="797807"/>
            <a:ext cx="5557176" cy="41698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BAC28AE-06E7-90F5-BEBF-9EE05E705A58}"/>
              </a:ext>
            </a:extLst>
          </p:cNvPr>
          <p:cNvSpPr txBox="1">
            <a:spLocks/>
          </p:cNvSpPr>
          <p:nvPr/>
        </p:nvSpPr>
        <p:spPr>
          <a:xfrm>
            <a:off x="457200" y="175881"/>
            <a:ext cx="8229600" cy="625876"/>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fontAlgn="base">
              <a:spcAft>
                <a:spcPct val="0"/>
              </a:spcAft>
              <a:buClrTx/>
              <a:buFontTx/>
            </a:pPr>
            <a:r>
              <a:rPr lang="en-US" sz="3000" b="1" dirty="0">
                <a:solidFill>
                  <a:srgbClr val="009A96"/>
                </a:solidFill>
                <a:latin typeface="Bookman Old Style" pitchFamily="18" charset="0"/>
              </a:rPr>
              <a:t>Example from Prague Zoo</a:t>
            </a:r>
          </a:p>
        </p:txBody>
      </p:sp>
      <p:pic>
        <p:nvPicPr>
          <p:cNvPr id="2050" name="Picture 2">
            <a:extLst>
              <a:ext uri="{FF2B5EF4-FFF2-40B4-BE49-F238E27FC236}">
                <a16:creationId xmlns:a16="http://schemas.microsoft.com/office/drawing/2014/main" id="{116E2D40-0C6F-6727-BBD5-8DDB6B256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6256" y="797807"/>
            <a:ext cx="3150103" cy="419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760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E3E402-8A70-B75C-0270-010CDF0A93E7}"/>
              </a:ext>
            </a:extLst>
          </p:cNvPr>
          <p:cNvSpPr txBox="1">
            <a:spLocks/>
          </p:cNvSpPr>
          <p:nvPr/>
        </p:nvSpPr>
        <p:spPr>
          <a:xfrm>
            <a:off x="457200" y="175881"/>
            <a:ext cx="8229600" cy="625876"/>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fontAlgn="base">
              <a:spcAft>
                <a:spcPct val="0"/>
              </a:spcAft>
              <a:buClrTx/>
              <a:buFontTx/>
            </a:pPr>
            <a:r>
              <a:rPr lang="en-US" sz="2400" b="1" dirty="0">
                <a:solidFill>
                  <a:srgbClr val="009A96"/>
                </a:solidFill>
                <a:latin typeface="Bookman Old Style" pitchFamily="18" charset="0"/>
              </a:rPr>
              <a:t>UMCES – Chesapeake Biological Laboratory</a:t>
            </a:r>
          </a:p>
        </p:txBody>
      </p:sp>
      <p:pic>
        <p:nvPicPr>
          <p:cNvPr id="6" name="Picture 5">
            <a:extLst>
              <a:ext uri="{FF2B5EF4-FFF2-40B4-BE49-F238E27FC236}">
                <a16:creationId xmlns:a16="http://schemas.microsoft.com/office/drawing/2014/main" id="{FA022374-BEBC-ED3B-F454-75E5A56F7340}"/>
              </a:ext>
            </a:extLst>
          </p:cNvPr>
          <p:cNvPicPr>
            <a:picLocks noChangeAspect="1"/>
          </p:cNvPicPr>
          <p:nvPr/>
        </p:nvPicPr>
        <p:blipFill>
          <a:blip r:embed="rId2"/>
          <a:stretch>
            <a:fillRect/>
          </a:stretch>
        </p:blipFill>
        <p:spPr>
          <a:xfrm>
            <a:off x="1063598" y="664259"/>
            <a:ext cx="7016804" cy="4416004"/>
          </a:xfrm>
          <a:prstGeom prst="rect">
            <a:avLst/>
          </a:prstGeom>
        </p:spPr>
      </p:pic>
    </p:spTree>
    <p:extLst>
      <p:ext uri="{BB962C8B-B14F-4D97-AF65-F5344CB8AC3E}">
        <p14:creationId xmlns:p14="http://schemas.microsoft.com/office/powerpoint/2010/main" val="742398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E3E402-8A70-B75C-0270-010CDF0A93E7}"/>
              </a:ext>
            </a:extLst>
          </p:cNvPr>
          <p:cNvSpPr txBox="1">
            <a:spLocks/>
          </p:cNvSpPr>
          <p:nvPr/>
        </p:nvSpPr>
        <p:spPr>
          <a:xfrm>
            <a:off x="457200" y="175881"/>
            <a:ext cx="8229600" cy="625876"/>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fontAlgn="base">
              <a:spcAft>
                <a:spcPct val="0"/>
              </a:spcAft>
              <a:buClrTx/>
              <a:buFontTx/>
            </a:pPr>
            <a:r>
              <a:rPr lang="en-US" sz="2400" b="1" dirty="0">
                <a:solidFill>
                  <a:srgbClr val="009A96"/>
                </a:solidFill>
                <a:latin typeface="Bookman Old Style" pitchFamily="18" charset="0"/>
              </a:rPr>
              <a:t>UMCES – Chesapeake Biological Laboratory</a:t>
            </a:r>
          </a:p>
        </p:txBody>
      </p:sp>
      <p:pic>
        <p:nvPicPr>
          <p:cNvPr id="4" name="Picture 3">
            <a:extLst>
              <a:ext uri="{FF2B5EF4-FFF2-40B4-BE49-F238E27FC236}">
                <a16:creationId xmlns:a16="http://schemas.microsoft.com/office/drawing/2014/main" id="{FE8FA911-ED28-01D7-4714-C5A0BFAA4785}"/>
              </a:ext>
            </a:extLst>
          </p:cNvPr>
          <p:cNvPicPr>
            <a:picLocks noChangeAspect="1"/>
          </p:cNvPicPr>
          <p:nvPr/>
        </p:nvPicPr>
        <p:blipFill>
          <a:blip r:embed="rId2"/>
          <a:stretch>
            <a:fillRect/>
          </a:stretch>
        </p:blipFill>
        <p:spPr>
          <a:xfrm>
            <a:off x="1146924" y="599711"/>
            <a:ext cx="6690598" cy="4543789"/>
          </a:xfrm>
          <a:prstGeom prst="rect">
            <a:avLst/>
          </a:prstGeom>
        </p:spPr>
      </p:pic>
    </p:spTree>
    <p:extLst>
      <p:ext uri="{BB962C8B-B14F-4D97-AF65-F5344CB8AC3E}">
        <p14:creationId xmlns:p14="http://schemas.microsoft.com/office/powerpoint/2010/main" val="1605019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26BD-3215-433F-B6DE-E57A5A64BC59}"/>
              </a:ext>
            </a:extLst>
          </p:cNvPr>
          <p:cNvSpPr>
            <a:spLocks noGrp="1"/>
          </p:cNvSpPr>
          <p:nvPr>
            <p:ph type="title"/>
          </p:nvPr>
        </p:nvSpPr>
        <p:spPr>
          <a:xfrm>
            <a:off x="212035" y="205979"/>
            <a:ext cx="8474765" cy="857250"/>
          </a:xfrm>
        </p:spPr>
        <p:txBody>
          <a:bodyPr>
            <a:normAutofit fontScale="90000"/>
          </a:bodyPr>
          <a:lstStyle/>
          <a:p>
            <a:pPr fontAlgn="base">
              <a:spcAft>
                <a:spcPct val="0"/>
              </a:spcAft>
            </a:pPr>
            <a:r>
              <a:rPr lang="en-US" sz="3000" b="1" dirty="0">
                <a:solidFill>
                  <a:srgbClr val="009A96"/>
                </a:solidFill>
                <a:latin typeface="Bookman Old Style" pitchFamily="18" charset="0"/>
              </a:rPr>
              <a:t>Number of Glass Buildings is Growing Exponentially</a:t>
            </a:r>
          </a:p>
        </p:txBody>
      </p:sp>
      <p:sp>
        <p:nvSpPr>
          <p:cNvPr id="5" name="Google Shape;225;p30">
            <a:extLst>
              <a:ext uri="{FF2B5EF4-FFF2-40B4-BE49-F238E27FC236}">
                <a16:creationId xmlns:a16="http://schemas.microsoft.com/office/drawing/2014/main" id="{2FF771C4-E895-4C92-8690-B915D4283F8A}"/>
              </a:ext>
            </a:extLst>
          </p:cNvPr>
          <p:cNvSpPr txBox="1">
            <a:spLocks/>
          </p:cNvSpPr>
          <p:nvPr/>
        </p:nvSpPr>
        <p:spPr>
          <a:xfrm>
            <a:off x="768626" y="1161616"/>
            <a:ext cx="6261652" cy="383445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Pontano Sans"/>
              <a:buChar char="⊷"/>
              <a:defRPr sz="2400" b="0" i="0" u="none" strike="noStrike" cap="none">
                <a:solidFill>
                  <a:schemeClr val="dk1"/>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chemeClr val="accent1"/>
              </a:buClr>
              <a:buSzPts val="2400"/>
              <a:buFont typeface="Pontano Sans"/>
              <a:buChar char="⊶"/>
              <a:defRPr sz="2400" b="0" i="0" u="none" strike="noStrike" cap="none">
                <a:solidFill>
                  <a:schemeClr val="dk1"/>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chemeClr val="accent1"/>
              </a:buClr>
              <a:buSzPts val="2400"/>
              <a:buFont typeface="Pontano Sans"/>
              <a:buChar char="⊸"/>
              <a:defRPr sz="2400" b="0" i="0" u="none" strike="noStrike" cap="none">
                <a:solidFill>
                  <a:schemeClr val="dk1"/>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chemeClr val="dk1"/>
              </a:buClr>
              <a:buSzPts val="2400"/>
              <a:buFont typeface="Pontano Sans"/>
              <a:buChar char="●"/>
              <a:defRPr sz="2400" b="0" i="0" u="none" strike="noStrike" cap="none">
                <a:solidFill>
                  <a:schemeClr val="dk1"/>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chemeClr val="dk1"/>
              </a:buClr>
              <a:buSzPts val="2400"/>
              <a:buFont typeface="Pontano Sans"/>
              <a:buChar char="○"/>
              <a:defRPr sz="2400" b="0" i="0" u="none" strike="noStrike" cap="none">
                <a:solidFill>
                  <a:schemeClr val="dk1"/>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chemeClr val="dk1"/>
              </a:buClr>
              <a:buSzPts val="2400"/>
              <a:buFont typeface="Pontano Sans"/>
              <a:buChar char="■"/>
              <a:defRPr sz="2400" b="0" i="0" u="none" strike="noStrike" cap="none">
                <a:solidFill>
                  <a:schemeClr val="dk1"/>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chemeClr val="dk1"/>
              </a:buClr>
              <a:buSzPts val="2400"/>
              <a:buFont typeface="Pontano Sans"/>
              <a:buChar char="●"/>
              <a:defRPr sz="2400" b="0" i="0" u="none" strike="noStrike" cap="none">
                <a:solidFill>
                  <a:schemeClr val="dk1"/>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chemeClr val="dk1"/>
              </a:buClr>
              <a:buSzPts val="2400"/>
              <a:buFont typeface="Pontano Sans"/>
              <a:buChar char="○"/>
              <a:defRPr sz="2400" b="0" i="0" u="none" strike="noStrike" cap="none">
                <a:solidFill>
                  <a:schemeClr val="dk1"/>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chemeClr val="dk1"/>
              </a:buClr>
              <a:buSzPts val="2400"/>
              <a:buFont typeface="Pontano Sans"/>
              <a:buChar char="■"/>
              <a:defRPr sz="2400" b="0" i="0" u="none" strike="noStrike" cap="none">
                <a:solidFill>
                  <a:schemeClr val="dk1"/>
                </a:solidFill>
                <a:latin typeface="Pontano Sans"/>
                <a:ea typeface="Pontano Sans"/>
                <a:cs typeface="Pontano Sans"/>
                <a:sym typeface="Pontano Sans"/>
              </a:defRPr>
            </a:lvl9pPr>
          </a:lstStyle>
          <a:p>
            <a:pPr marL="342900" marR="0" lvl="0" indent="-342900" algn="l" defTabSz="914400" rtl="0" eaLnBrk="1" fontAlgn="auto" latinLnBrk="0" hangingPunct="1">
              <a:lnSpc>
                <a:spcPct val="100000"/>
              </a:lnSpc>
              <a:spcBef>
                <a:spcPts val="600"/>
              </a:spcBef>
              <a:spcAft>
                <a:spcPts val="0"/>
              </a:spcAft>
              <a:buClr>
                <a:srgbClr val="51B148">
                  <a:lumMod val="50000"/>
                </a:srgbClr>
              </a:buClr>
              <a:buSzPts val="2400"/>
              <a:buFont typeface="Arial" panose="020B0604020202020204" pitchFamily="34" charset="0"/>
              <a:buChar char="•"/>
              <a:tabLst/>
              <a:defRPr/>
            </a:pPr>
            <a:r>
              <a:rPr lang="en" sz="2800" kern="1200" dirty="0">
                <a:solidFill>
                  <a:schemeClr val="tx1"/>
                </a:solidFill>
                <a:latin typeface="Angsana New" panose="02020603050405020304" pitchFamily="18" charset="-34"/>
                <a:ea typeface="+mn-ea"/>
                <a:cs typeface="Angsana New" panose="02020603050405020304" pitchFamily="18" charset="-34"/>
              </a:rPr>
              <a:t>Glass buildings lose energy and contribute to climate change</a:t>
            </a:r>
          </a:p>
          <a:p>
            <a:pPr marL="342900" marR="0" lvl="0" indent="-342900" algn="l" defTabSz="914400" rtl="0" eaLnBrk="1" fontAlgn="auto" latinLnBrk="0" hangingPunct="1">
              <a:lnSpc>
                <a:spcPct val="100000"/>
              </a:lnSpc>
              <a:spcBef>
                <a:spcPts val="600"/>
              </a:spcBef>
              <a:spcAft>
                <a:spcPts val="0"/>
              </a:spcAft>
              <a:buClr>
                <a:srgbClr val="51B148">
                  <a:lumMod val="50000"/>
                </a:srgbClr>
              </a:buClr>
              <a:buSzPts val="2400"/>
              <a:buFont typeface="Arial" panose="020B0604020202020204" pitchFamily="34" charset="0"/>
              <a:buChar char="•"/>
              <a:tabLst/>
              <a:defRPr/>
            </a:pPr>
            <a:r>
              <a:rPr lang="en" sz="2800" kern="1200" dirty="0">
                <a:solidFill>
                  <a:schemeClr val="tx1"/>
                </a:solidFill>
                <a:latin typeface="Angsana New" panose="02020603050405020304" pitchFamily="18" charset="-34"/>
                <a:ea typeface="+mn-ea"/>
                <a:cs typeface="Angsana New" panose="02020603050405020304" pitchFamily="18" charset="-34"/>
              </a:rPr>
              <a:t>LEED innovation credit for bird collision deterrence is cost neutral in design phase and saves money over time through less air conditioning</a:t>
            </a:r>
          </a:p>
          <a:p>
            <a:pPr marL="342900" indent="-342900">
              <a:buClr>
                <a:srgbClr val="51B148">
                  <a:lumMod val="50000"/>
                </a:srgbClr>
              </a:buClr>
              <a:buFont typeface="Arial" panose="020B0604020202020204" pitchFamily="34" charset="0"/>
              <a:buChar char="•"/>
              <a:defRPr/>
            </a:pPr>
            <a:r>
              <a:rPr lang="en" sz="2800" kern="1200" dirty="0">
                <a:solidFill>
                  <a:schemeClr val="tx1"/>
                </a:solidFill>
                <a:latin typeface="Angsana New" panose="02020603050405020304" pitchFamily="18" charset="-34"/>
                <a:ea typeface="+mn-ea"/>
                <a:cs typeface="Angsana New" panose="02020603050405020304" pitchFamily="18" charset="-34"/>
              </a:rPr>
              <a:t>Many buildings are retrofitting to become bird safe, including National Aquarium in Baltimore, DNR Tawes HQ in Annapolis, and Javits Conference Center in NYC</a:t>
            </a:r>
          </a:p>
          <a:p>
            <a:pPr marL="0" marR="0" lvl="0" indent="0" algn="l" defTabSz="914400" rtl="0" eaLnBrk="1" fontAlgn="auto" latinLnBrk="0" hangingPunct="1">
              <a:lnSpc>
                <a:spcPct val="100000"/>
              </a:lnSpc>
              <a:spcBef>
                <a:spcPts val="600"/>
              </a:spcBef>
              <a:spcAft>
                <a:spcPts val="0"/>
              </a:spcAft>
              <a:buClr>
                <a:srgbClr val="51B148">
                  <a:lumMod val="50000"/>
                </a:srgbClr>
              </a:buClr>
              <a:buSzPts val="2400"/>
              <a:buFont typeface="Pontano Sans"/>
              <a:buNone/>
              <a:tabLst/>
              <a:defRPr/>
            </a:pPr>
            <a:endParaRPr kumimoji="0" lang="en" sz="1800" b="1" i="0" u="none" strike="noStrike" kern="0" cap="none" spc="0" normalizeH="0" baseline="0" noProof="0" dirty="0">
              <a:ln>
                <a:noFill/>
              </a:ln>
              <a:solidFill>
                <a:srgbClr val="002060"/>
              </a:solidFill>
              <a:effectLst/>
              <a:uLnTx/>
              <a:uFillTx/>
              <a:latin typeface="Pontano Sans"/>
              <a:sym typeface="Pontano Sans"/>
            </a:endParaRPr>
          </a:p>
        </p:txBody>
      </p:sp>
      <p:pic>
        <p:nvPicPr>
          <p:cNvPr id="1026" name="Picture 2">
            <a:extLst>
              <a:ext uri="{FF2B5EF4-FFF2-40B4-BE49-F238E27FC236}">
                <a16:creationId xmlns:a16="http://schemas.microsoft.com/office/drawing/2014/main" id="{10B263E5-E30A-4406-AB0F-EF0F27784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3241" y="2223095"/>
            <a:ext cx="1866793" cy="2487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829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487" y="391510"/>
            <a:ext cx="6420678" cy="857250"/>
          </a:xfrm>
        </p:spPr>
        <p:txBody>
          <a:bodyPr anchor="ctr">
            <a:normAutofit fontScale="90000"/>
          </a:bodyPr>
          <a:lstStyle/>
          <a:p>
            <a:pPr>
              <a:lnSpc>
                <a:spcPct val="90000"/>
              </a:lnSpc>
            </a:pPr>
            <a:r>
              <a:rPr lang="en-US" sz="3000" b="1" dirty="0">
                <a:solidFill>
                  <a:srgbClr val="009A96"/>
                </a:solidFill>
                <a:latin typeface="Bookman Old Style" pitchFamily="18" charset="0"/>
                <a:sym typeface="Arial"/>
              </a:rPr>
              <a:t>Bird Safe is Cost Neutral in Design</a:t>
            </a:r>
            <a:br>
              <a:rPr lang="en-US" sz="2600" b="1" dirty="0"/>
            </a:br>
            <a:endParaRPr lang="en-US" sz="2600" dirty="0"/>
          </a:p>
        </p:txBody>
      </p:sp>
      <p:sp>
        <p:nvSpPr>
          <p:cNvPr id="3" name="Content Placeholder 2"/>
          <p:cNvSpPr>
            <a:spLocks noGrp="1"/>
          </p:cNvSpPr>
          <p:nvPr>
            <p:ph sz="half" idx="1"/>
          </p:nvPr>
        </p:nvSpPr>
        <p:spPr>
          <a:xfrm>
            <a:off x="457200" y="1200150"/>
            <a:ext cx="6142384" cy="3852698"/>
          </a:xfrm>
        </p:spPr>
        <p:txBody>
          <a:bodyPr>
            <a:normAutofit/>
          </a:bodyPr>
          <a:lstStyle/>
          <a:p>
            <a:pPr>
              <a:lnSpc>
                <a:spcPct val="90000"/>
              </a:lnSpc>
            </a:pPr>
            <a:r>
              <a:rPr lang="en-US" sz="2400" dirty="0">
                <a:latin typeface="Angsana New" panose="02020603050405020304" pitchFamily="18" charset="-34"/>
                <a:cs typeface="Angsana New" panose="02020603050405020304" pitchFamily="18" charset="-34"/>
              </a:rPr>
              <a:t>American Institute of Architects (AIA) agrees that bird safe standards can be met in new construction without additional cost</a:t>
            </a:r>
          </a:p>
          <a:p>
            <a:pPr>
              <a:lnSpc>
                <a:spcPct val="90000"/>
              </a:lnSpc>
            </a:pPr>
            <a:r>
              <a:rPr lang="en-US" sz="2400" dirty="0">
                <a:latin typeface="Angsana New" panose="02020603050405020304" pitchFamily="18" charset="-34"/>
                <a:cs typeface="Angsana New" panose="02020603050405020304" pitchFamily="18" charset="-34"/>
              </a:rPr>
              <a:t>Post-design example estimated 0.125 percent cost increase for Maryland DGS courthouse</a:t>
            </a:r>
          </a:p>
          <a:p>
            <a:pPr>
              <a:lnSpc>
                <a:spcPct val="90000"/>
              </a:lnSpc>
            </a:pPr>
            <a:r>
              <a:rPr lang="en-US" sz="2400" dirty="0">
                <a:latin typeface="Angsana New" panose="02020603050405020304" pitchFamily="18" charset="-34"/>
                <a:cs typeface="Angsana New" panose="02020603050405020304" pitchFamily="18" charset="-34"/>
              </a:rPr>
              <a:t>High-quality windows for energy conservation are comparable in cost to bird safe windows (which are also energy conserving)</a:t>
            </a:r>
          </a:p>
          <a:p>
            <a:pPr>
              <a:lnSpc>
                <a:spcPct val="90000"/>
              </a:lnSpc>
            </a:pPr>
            <a:r>
              <a:rPr lang="en-US" sz="2400" dirty="0">
                <a:latin typeface="Angsana New" panose="02020603050405020304" pitchFamily="18" charset="-34"/>
                <a:cs typeface="Angsana New" panose="02020603050405020304" pitchFamily="18" charset="-34"/>
              </a:rPr>
              <a:t>Cost of bird safe windows may exceed standard windows by 10-25%</a:t>
            </a:r>
          </a:p>
          <a:p>
            <a:pPr>
              <a:lnSpc>
                <a:spcPct val="90000"/>
              </a:lnSpc>
            </a:pPr>
            <a:r>
              <a:rPr lang="en-US" sz="2400" dirty="0">
                <a:latin typeface="Angsana New" panose="02020603050405020304" pitchFamily="18" charset="-34"/>
                <a:cs typeface="Angsana New" panose="02020603050405020304" pitchFamily="18" charset="-34"/>
              </a:rPr>
              <a:t>Retrofit costs depend on number of windows and ease of access for treatment</a:t>
            </a:r>
          </a:p>
          <a:p>
            <a:pPr>
              <a:lnSpc>
                <a:spcPct val="90000"/>
              </a:lnSpc>
            </a:pPr>
            <a:r>
              <a:rPr lang="en-US" sz="2400" dirty="0">
                <a:latin typeface="Angsana New" panose="02020603050405020304" pitchFamily="18" charset="-34"/>
                <a:cs typeface="Angsana New" panose="02020603050405020304" pitchFamily="18" charset="-34"/>
              </a:rPr>
              <a:t>Nature center retrofits range from $1000 to $10,000</a:t>
            </a:r>
          </a:p>
          <a:p>
            <a:pPr>
              <a:lnSpc>
                <a:spcPct val="90000"/>
              </a:lnSpc>
            </a:pPr>
            <a:endParaRPr lang="en-US" sz="2000" b="1" dirty="0"/>
          </a:p>
          <a:p>
            <a:pPr>
              <a:lnSpc>
                <a:spcPct val="90000"/>
              </a:lnSpc>
            </a:pPr>
            <a:endParaRPr lang="en-US" sz="2000" b="1" dirty="0"/>
          </a:p>
        </p:txBody>
      </p:sp>
      <p:pic>
        <p:nvPicPr>
          <p:cNvPr id="4" name="Picture 2" descr="Image result for solyx window film bird friendly">
            <a:extLst>
              <a:ext uri="{FF2B5EF4-FFF2-40B4-BE49-F238E27FC236}">
                <a16:creationId xmlns:a16="http://schemas.microsoft.com/office/drawing/2014/main" id="{558ABFD4-3332-147F-85E2-2649F54B5D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9773" y="1055652"/>
            <a:ext cx="1829502" cy="18998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solyx window film bird friendly">
            <a:extLst>
              <a:ext uri="{FF2B5EF4-FFF2-40B4-BE49-F238E27FC236}">
                <a16:creationId xmlns:a16="http://schemas.microsoft.com/office/drawing/2014/main" id="{0166D6EC-00D5-3E74-FF19-7B216118B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772" y="3076487"/>
            <a:ext cx="1829503" cy="182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118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738" y="342900"/>
            <a:ext cx="8514521" cy="857250"/>
          </a:xfrm>
        </p:spPr>
        <p:txBody>
          <a:bodyPr anchor="ctr">
            <a:normAutofit fontScale="90000"/>
          </a:bodyPr>
          <a:lstStyle/>
          <a:p>
            <a:pPr>
              <a:lnSpc>
                <a:spcPct val="90000"/>
              </a:lnSpc>
            </a:pPr>
            <a:r>
              <a:rPr lang="en-US" sz="2700" b="1" dirty="0">
                <a:solidFill>
                  <a:srgbClr val="009A96"/>
                </a:solidFill>
                <a:latin typeface="Bookman Old Style" pitchFamily="18" charset="0"/>
              </a:rPr>
              <a:t>Bird Safe Treatments Reduce Collisions by 90+%</a:t>
            </a:r>
            <a:br>
              <a:rPr lang="en-US" sz="2700" b="1" dirty="0">
                <a:solidFill>
                  <a:srgbClr val="009A96"/>
                </a:solidFill>
                <a:latin typeface="Bookman Old Style" pitchFamily="18" charset="0"/>
              </a:rPr>
            </a:br>
            <a:endParaRPr lang="en-US" sz="2700" b="1" dirty="0">
              <a:solidFill>
                <a:srgbClr val="009A96"/>
              </a:solidFill>
              <a:latin typeface="Bookman Old Style" pitchFamily="18" charset="0"/>
            </a:endParaRPr>
          </a:p>
        </p:txBody>
      </p:sp>
      <p:sp>
        <p:nvSpPr>
          <p:cNvPr id="3" name="Content Placeholder 2"/>
          <p:cNvSpPr>
            <a:spLocks noGrp="1"/>
          </p:cNvSpPr>
          <p:nvPr>
            <p:ph sz="half" idx="1"/>
          </p:nvPr>
        </p:nvSpPr>
        <p:spPr>
          <a:xfrm>
            <a:off x="457199" y="1200150"/>
            <a:ext cx="8229600" cy="1675310"/>
          </a:xfrm>
        </p:spPr>
        <p:txBody>
          <a:bodyPr>
            <a:normAutofit lnSpcReduction="10000"/>
          </a:bodyPr>
          <a:lstStyle/>
          <a:p>
            <a:pPr marL="0" indent="0">
              <a:lnSpc>
                <a:spcPct val="90000"/>
              </a:lnSpc>
              <a:buNone/>
            </a:pPr>
            <a:r>
              <a:rPr lang="en-US" sz="1800" b="1" dirty="0"/>
              <a:t>De Groot et al. 2022</a:t>
            </a:r>
            <a:r>
              <a:rPr lang="en-US" sz="1800" dirty="0"/>
              <a:t>. </a:t>
            </a:r>
            <a:r>
              <a:rPr lang="en-US" sz="2400" dirty="0">
                <a:latin typeface="Angsana New" panose="02020603050405020304" pitchFamily="18" charset="-34"/>
                <a:cs typeface="Angsana New" panose="02020603050405020304" pitchFamily="18" charset="-34"/>
              </a:rPr>
              <a:t>We found that the Feather Friendly® markers reduced collision risk at the retrofitted building by 95%. Collision incidence was also lower at the two monitored façades of the building with ORNILUX® glass compared to the building with untreated glass.</a:t>
            </a:r>
          </a:p>
          <a:p>
            <a:pPr marL="0" indent="0">
              <a:lnSpc>
                <a:spcPct val="90000"/>
              </a:lnSpc>
              <a:buNone/>
            </a:pPr>
            <a:endParaRPr lang="en-US" sz="1800" dirty="0"/>
          </a:p>
          <a:p>
            <a:pPr marL="0" indent="0">
              <a:lnSpc>
                <a:spcPct val="90000"/>
              </a:lnSpc>
              <a:buNone/>
            </a:pPr>
            <a:r>
              <a:rPr lang="en-US" sz="1800" dirty="0"/>
              <a:t>    </a:t>
            </a:r>
            <a:r>
              <a:rPr lang="en-US" sz="1800" b="1" dirty="0"/>
              <a:t>Brown et al. 2021</a:t>
            </a:r>
            <a:r>
              <a:rPr lang="en-US" sz="1800" dirty="0"/>
              <a:t>						</a:t>
            </a:r>
            <a:r>
              <a:rPr lang="en-US" sz="1800" b="1" dirty="0"/>
              <a:t>Brown et al. 2019</a:t>
            </a:r>
          </a:p>
          <a:p>
            <a:pPr>
              <a:lnSpc>
                <a:spcPct val="90000"/>
              </a:lnSpc>
            </a:pPr>
            <a:endParaRPr lang="en-US" sz="1800" dirty="0"/>
          </a:p>
          <a:p>
            <a:pPr>
              <a:lnSpc>
                <a:spcPct val="90000"/>
              </a:lnSpc>
            </a:pPr>
            <a:endParaRPr lang="en-US" sz="2000" b="1" dirty="0"/>
          </a:p>
        </p:txBody>
      </p:sp>
      <p:pic>
        <p:nvPicPr>
          <p:cNvPr id="6" name="Picture 5">
            <a:extLst>
              <a:ext uri="{FF2B5EF4-FFF2-40B4-BE49-F238E27FC236}">
                <a16:creationId xmlns:a16="http://schemas.microsoft.com/office/drawing/2014/main" id="{7089A4DA-9985-87F7-6CC1-EF9B783A55EF}"/>
              </a:ext>
            </a:extLst>
          </p:cNvPr>
          <p:cNvPicPr>
            <a:picLocks noChangeAspect="1"/>
          </p:cNvPicPr>
          <p:nvPr/>
        </p:nvPicPr>
        <p:blipFill>
          <a:blip r:embed="rId2"/>
          <a:stretch>
            <a:fillRect/>
          </a:stretch>
        </p:blipFill>
        <p:spPr>
          <a:xfrm>
            <a:off x="544536" y="2826411"/>
            <a:ext cx="4584055" cy="2139775"/>
          </a:xfrm>
          <a:prstGeom prst="rect">
            <a:avLst/>
          </a:prstGeom>
        </p:spPr>
      </p:pic>
      <p:pic>
        <p:nvPicPr>
          <p:cNvPr id="9" name="Picture 8">
            <a:extLst>
              <a:ext uri="{FF2B5EF4-FFF2-40B4-BE49-F238E27FC236}">
                <a16:creationId xmlns:a16="http://schemas.microsoft.com/office/drawing/2014/main" id="{3E67A3AE-FFFC-2D3F-AF20-63229445E08B}"/>
              </a:ext>
            </a:extLst>
          </p:cNvPr>
          <p:cNvPicPr>
            <a:picLocks noChangeAspect="1"/>
          </p:cNvPicPr>
          <p:nvPr/>
        </p:nvPicPr>
        <p:blipFill>
          <a:blip r:embed="rId3"/>
          <a:stretch>
            <a:fillRect/>
          </a:stretch>
        </p:blipFill>
        <p:spPr>
          <a:xfrm>
            <a:off x="5410203" y="2777364"/>
            <a:ext cx="3276596" cy="2237871"/>
          </a:xfrm>
          <a:prstGeom prst="rect">
            <a:avLst/>
          </a:prstGeom>
        </p:spPr>
      </p:pic>
    </p:spTree>
    <p:extLst>
      <p:ext uri="{BB962C8B-B14F-4D97-AF65-F5344CB8AC3E}">
        <p14:creationId xmlns:p14="http://schemas.microsoft.com/office/powerpoint/2010/main" val="2092990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javits center">
            <a:extLst>
              <a:ext uri="{FF2B5EF4-FFF2-40B4-BE49-F238E27FC236}">
                <a16:creationId xmlns:a16="http://schemas.microsoft.com/office/drawing/2014/main" id="{93F1D4BF-2058-4A14-B0FD-C8DC06543E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99" b="11431"/>
          <a:stretch/>
        </p:blipFill>
        <p:spPr bwMode="auto">
          <a:xfrm>
            <a:off x="1432890" y="820909"/>
            <a:ext cx="6225210" cy="350168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ADE13AC-521A-40A2-98D8-570657969538}"/>
              </a:ext>
            </a:extLst>
          </p:cNvPr>
          <p:cNvSpPr txBox="1">
            <a:spLocks/>
          </p:cNvSpPr>
          <p:nvPr/>
        </p:nvSpPr>
        <p:spPr>
          <a:xfrm>
            <a:off x="1485900" y="205979"/>
            <a:ext cx="6172200" cy="857250"/>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fontAlgn="base">
              <a:spcAft>
                <a:spcPct val="0"/>
              </a:spcAft>
              <a:buClrTx/>
            </a:pPr>
            <a:r>
              <a:rPr lang="en-US" sz="3000" b="1" dirty="0">
                <a:solidFill>
                  <a:srgbClr val="009A96"/>
                </a:solidFill>
                <a:latin typeface="Bookman Old Style" pitchFamily="18" charset="0"/>
              </a:rPr>
              <a:t>95% Less Bird Deaths at Javits</a:t>
            </a:r>
          </a:p>
        </p:txBody>
      </p:sp>
      <p:sp>
        <p:nvSpPr>
          <p:cNvPr id="4" name="Title 1">
            <a:extLst>
              <a:ext uri="{FF2B5EF4-FFF2-40B4-BE49-F238E27FC236}">
                <a16:creationId xmlns:a16="http://schemas.microsoft.com/office/drawing/2014/main" id="{156F83D4-35B3-423B-AA15-C7A9C18B5D8D}"/>
              </a:ext>
            </a:extLst>
          </p:cNvPr>
          <p:cNvSpPr txBox="1">
            <a:spLocks/>
          </p:cNvSpPr>
          <p:nvPr/>
        </p:nvSpPr>
        <p:spPr>
          <a:xfrm>
            <a:off x="1485900" y="4465155"/>
            <a:ext cx="6172200" cy="544167"/>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fontAlgn="base">
              <a:spcAft>
                <a:spcPct val="0"/>
              </a:spcAft>
              <a:buClrTx/>
            </a:pPr>
            <a:r>
              <a:rPr lang="en-US" sz="3000" b="1" dirty="0">
                <a:solidFill>
                  <a:srgbClr val="009A96"/>
                </a:solidFill>
                <a:latin typeface="Bookman Old Style" pitchFamily="18" charset="0"/>
              </a:rPr>
              <a:t>25% Less Energy Used</a:t>
            </a:r>
          </a:p>
        </p:txBody>
      </p:sp>
    </p:spTree>
    <p:extLst>
      <p:ext uri="{BB962C8B-B14F-4D97-AF65-F5344CB8AC3E}">
        <p14:creationId xmlns:p14="http://schemas.microsoft.com/office/powerpoint/2010/main" val="55413630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91" y="391510"/>
            <a:ext cx="6990522" cy="857250"/>
          </a:xfrm>
        </p:spPr>
        <p:txBody>
          <a:bodyPr anchor="ctr">
            <a:normAutofit/>
          </a:bodyPr>
          <a:lstStyle/>
          <a:p>
            <a:pPr>
              <a:lnSpc>
                <a:spcPct val="90000"/>
              </a:lnSpc>
            </a:pPr>
            <a:r>
              <a:rPr lang="en-US" sz="2700" b="1" dirty="0">
                <a:solidFill>
                  <a:srgbClr val="009A96"/>
                </a:solidFill>
                <a:latin typeface="Bookman Old Style" pitchFamily="18" charset="0"/>
              </a:rPr>
              <a:t>Brief History of Safe Skies Maryland</a:t>
            </a:r>
            <a:br>
              <a:rPr lang="en-US" sz="2600" b="1" dirty="0"/>
            </a:br>
            <a:endParaRPr lang="en-US" sz="2600" dirty="0"/>
          </a:p>
        </p:txBody>
      </p:sp>
      <p:sp>
        <p:nvSpPr>
          <p:cNvPr id="3" name="Content Placeholder 2"/>
          <p:cNvSpPr>
            <a:spLocks noGrp="1"/>
          </p:cNvSpPr>
          <p:nvPr>
            <p:ph sz="half" idx="1"/>
          </p:nvPr>
        </p:nvSpPr>
        <p:spPr>
          <a:xfrm>
            <a:off x="457200" y="1200150"/>
            <a:ext cx="6119322" cy="3795919"/>
          </a:xfrm>
        </p:spPr>
        <p:txBody>
          <a:bodyPr>
            <a:normAutofit fontScale="92500" lnSpcReduction="20000"/>
          </a:bodyPr>
          <a:lstStyle/>
          <a:p>
            <a:pPr>
              <a:lnSpc>
                <a:spcPct val="90000"/>
              </a:lnSpc>
            </a:pPr>
            <a:endParaRPr lang="en-US" sz="1300" b="1" dirty="0"/>
          </a:p>
          <a:p>
            <a:pPr>
              <a:lnSpc>
                <a:spcPct val="90000"/>
              </a:lnSpc>
              <a:spcBef>
                <a:spcPts val="0"/>
              </a:spcBef>
              <a:buClr>
                <a:srgbClr val="000000"/>
              </a:buClr>
              <a:buFont typeface="+mj-lt"/>
              <a:buAutoNum type="arabicPeriod"/>
            </a:pPr>
            <a:r>
              <a:rPr lang="en-US" sz="2800" b="1" dirty="0">
                <a:latin typeface="Angsana New" panose="02020603050405020304" pitchFamily="18" charset="-34"/>
                <a:cs typeface="Angsana New" panose="02020603050405020304" pitchFamily="18" charset="-34"/>
              </a:rPr>
              <a:t>Early 2017 </a:t>
            </a:r>
            <a:r>
              <a:rPr lang="en-US" sz="2800" dirty="0">
                <a:latin typeface="Angsana New" panose="02020603050405020304" pitchFamily="18" charset="-34"/>
                <a:cs typeface="Angsana New" panose="02020603050405020304" pitchFamily="18" charset="-34"/>
              </a:rPr>
              <a:t>– Created a task force of the Howard County Environmental Sustainability Board to study bird window collisions</a:t>
            </a:r>
          </a:p>
          <a:p>
            <a:pPr>
              <a:lnSpc>
                <a:spcPct val="90000"/>
              </a:lnSpc>
              <a:spcBef>
                <a:spcPts val="0"/>
              </a:spcBef>
              <a:buClr>
                <a:srgbClr val="000000"/>
              </a:buClr>
              <a:buFont typeface="+mj-lt"/>
              <a:buAutoNum type="arabicPeriod"/>
            </a:pPr>
            <a:r>
              <a:rPr lang="en-US" sz="2800" b="1" dirty="0">
                <a:latin typeface="Angsana New" panose="02020603050405020304" pitchFamily="18" charset="-34"/>
                <a:cs typeface="Angsana New" panose="02020603050405020304" pitchFamily="18" charset="-34"/>
              </a:rPr>
              <a:t>September 2017 </a:t>
            </a:r>
            <a:r>
              <a:rPr lang="en-US" sz="2800" dirty="0">
                <a:latin typeface="Angsana New" panose="02020603050405020304" pitchFamily="18" charset="-34"/>
                <a:cs typeface="Angsana New" panose="02020603050405020304" pitchFamily="18" charset="-34"/>
              </a:rPr>
              <a:t>– Maryland Ornithological Society (MOS) adopts Safe Skies Maryland as a conservation subcommittee</a:t>
            </a:r>
          </a:p>
          <a:p>
            <a:pPr>
              <a:lnSpc>
                <a:spcPct val="90000"/>
              </a:lnSpc>
              <a:spcBef>
                <a:spcPts val="0"/>
              </a:spcBef>
              <a:buClr>
                <a:srgbClr val="000000"/>
              </a:buClr>
              <a:buFont typeface="+mj-lt"/>
              <a:buAutoNum type="arabicPeriod"/>
            </a:pPr>
            <a:r>
              <a:rPr lang="en-US" sz="2800" b="1" dirty="0">
                <a:latin typeface="Angsana New" panose="02020603050405020304" pitchFamily="18" charset="-34"/>
                <a:cs typeface="Angsana New" panose="02020603050405020304" pitchFamily="18" charset="-34"/>
              </a:rPr>
              <a:t>Mission</a:t>
            </a:r>
            <a:r>
              <a:rPr lang="en-US" sz="2800" dirty="0">
                <a:latin typeface="Angsana New" panose="02020603050405020304" pitchFamily="18" charset="-34"/>
                <a:cs typeface="Angsana New" panose="02020603050405020304" pitchFamily="18" charset="-34"/>
              </a:rPr>
              <a:t> – To raise awareness and reduce the threats posed by bird collisions with man-made structures</a:t>
            </a:r>
          </a:p>
          <a:p>
            <a:pPr>
              <a:lnSpc>
                <a:spcPct val="90000"/>
              </a:lnSpc>
              <a:spcBef>
                <a:spcPts val="0"/>
              </a:spcBef>
              <a:buClr>
                <a:srgbClr val="000000"/>
              </a:buClr>
              <a:buFont typeface="+mj-lt"/>
              <a:buAutoNum type="arabicPeriod"/>
            </a:pPr>
            <a:r>
              <a:rPr lang="en-US" sz="2800" b="1" dirty="0">
                <a:latin typeface="Angsana New" panose="02020603050405020304" pitchFamily="18" charset="-34"/>
                <a:cs typeface="Angsana New" panose="02020603050405020304" pitchFamily="18" charset="-34"/>
              </a:rPr>
              <a:t>Areas of work </a:t>
            </a:r>
            <a:r>
              <a:rPr lang="en-US" sz="2800" dirty="0">
                <a:latin typeface="Angsana New" panose="02020603050405020304" pitchFamily="18" charset="-34"/>
                <a:cs typeface="Angsana New" panose="02020603050405020304" pitchFamily="18" charset="-34"/>
              </a:rPr>
              <a:t>– Outreach and education, retrofitting of buildings, advocacy of legislation to make more buildings bird safe</a:t>
            </a:r>
          </a:p>
          <a:p>
            <a:pPr>
              <a:lnSpc>
                <a:spcPct val="90000"/>
              </a:lnSpc>
              <a:spcBef>
                <a:spcPts val="0"/>
              </a:spcBef>
              <a:buClr>
                <a:srgbClr val="000000"/>
              </a:buClr>
              <a:buFont typeface="+mj-lt"/>
              <a:buAutoNum type="arabicPeriod"/>
            </a:pPr>
            <a:r>
              <a:rPr lang="en-US" sz="2800" b="1" dirty="0">
                <a:latin typeface="Angsana New" panose="02020603050405020304" pitchFamily="18" charset="-34"/>
                <a:cs typeface="Angsana New" panose="02020603050405020304" pitchFamily="18" charset="-34"/>
              </a:rPr>
              <a:t>Legislation</a:t>
            </a:r>
            <a:r>
              <a:rPr lang="en-US" sz="2800" dirty="0">
                <a:latin typeface="Angsana New" panose="02020603050405020304" pitchFamily="18" charset="-34"/>
                <a:cs typeface="Angsana New" panose="02020603050405020304" pitchFamily="18" charset="-34"/>
              </a:rPr>
              <a:t> – Passed Howard County law in 2020 and passed State law in 2023</a:t>
            </a:r>
          </a:p>
        </p:txBody>
      </p:sp>
      <p:pic>
        <p:nvPicPr>
          <p:cNvPr id="5" name="Picture 4" descr="A picture containing art, silhouette, design, night&#10;&#10;Description automatically generated with medium confidence">
            <a:extLst>
              <a:ext uri="{FF2B5EF4-FFF2-40B4-BE49-F238E27FC236}">
                <a16:creationId xmlns:a16="http://schemas.microsoft.com/office/drawing/2014/main" id="{5E05F8F8-5BFE-0155-6333-8B4836827E47}"/>
              </a:ext>
            </a:extLst>
          </p:cNvPr>
          <p:cNvPicPr>
            <a:picLocks noChangeAspect="1"/>
          </p:cNvPicPr>
          <p:nvPr/>
        </p:nvPicPr>
        <p:blipFill>
          <a:blip r:embed="rId2"/>
          <a:stretch>
            <a:fillRect/>
          </a:stretch>
        </p:blipFill>
        <p:spPr>
          <a:xfrm>
            <a:off x="6926816" y="0"/>
            <a:ext cx="1676400" cy="1676400"/>
          </a:xfrm>
          <a:prstGeom prst="rect">
            <a:avLst/>
          </a:prstGeom>
          <a:noFill/>
        </p:spPr>
      </p:pic>
      <p:pic>
        <p:nvPicPr>
          <p:cNvPr id="6" name="Picture 5">
            <a:extLst>
              <a:ext uri="{FF2B5EF4-FFF2-40B4-BE49-F238E27FC236}">
                <a16:creationId xmlns:a16="http://schemas.microsoft.com/office/drawing/2014/main" id="{31EEA6F5-3C91-C857-3C80-A71018400071}"/>
              </a:ext>
            </a:extLst>
          </p:cNvPr>
          <p:cNvPicPr>
            <a:picLocks noChangeAspect="1"/>
          </p:cNvPicPr>
          <p:nvPr/>
        </p:nvPicPr>
        <p:blipFill rotWithShape="1">
          <a:blip r:embed="rId3">
            <a:extLst>
              <a:ext uri="{28A0092B-C50C-407E-A947-70E740481C1C}">
                <a14:useLocalDpi xmlns:a14="http://schemas.microsoft.com/office/drawing/2010/main" val="0"/>
              </a:ext>
            </a:extLst>
          </a:blip>
          <a:srcRect l="4977" t="8401" r="5434"/>
          <a:stretch/>
        </p:blipFill>
        <p:spPr>
          <a:xfrm>
            <a:off x="6785112" y="3505200"/>
            <a:ext cx="1959808" cy="1502820"/>
          </a:xfrm>
          <a:prstGeom prst="rect">
            <a:avLst/>
          </a:prstGeom>
        </p:spPr>
      </p:pic>
      <p:pic>
        <p:nvPicPr>
          <p:cNvPr id="7" name="Picture 6">
            <a:extLst>
              <a:ext uri="{FF2B5EF4-FFF2-40B4-BE49-F238E27FC236}">
                <a16:creationId xmlns:a16="http://schemas.microsoft.com/office/drawing/2014/main" id="{7D5225DD-7AEE-6A4B-B79D-D9AE43159067}"/>
              </a:ext>
            </a:extLst>
          </p:cNvPr>
          <p:cNvPicPr>
            <a:picLocks noChangeAspect="1"/>
          </p:cNvPicPr>
          <p:nvPr/>
        </p:nvPicPr>
        <p:blipFill rotWithShape="1">
          <a:blip r:embed="rId4">
            <a:extLst>
              <a:ext uri="{28A0092B-C50C-407E-A947-70E740481C1C}">
                <a14:useLocalDpi xmlns:a14="http://schemas.microsoft.com/office/drawing/2010/main" val="0"/>
              </a:ext>
            </a:extLst>
          </a:blip>
          <a:srcRect l="9361" t="7306" r="24749" b="11416"/>
          <a:stretch/>
        </p:blipFill>
        <p:spPr>
          <a:xfrm>
            <a:off x="6785112" y="1638301"/>
            <a:ext cx="1959808" cy="1813128"/>
          </a:xfrm>
          <a:prstGeom prst="rect">
            <a:avLst/>
          </a:prstGeom>
        </p:spPr>
      </p:pic>
    </p:spTree>
    <p:extLst>
      <p:ext uri="{BB962C8B-B14F-4D97-AF65-F5344CB8AC3E}">
        <p14:creationId xmlns:p14="http://schemas.microsoft.com/office/powerpoint/2010/main" val="1148509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dead bird window">
            <a:extLst>
              <a:ext uri="{FF2B5EF4-FFF2-40B4-BE49-F238E27FC236}">
                <a16:creationId xmlns:a16="http://schemas.microsoft.com/office/drawing/2014/main" id="{64721C57-77A4-4586-AA94-948616D092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99" b="7802"/>
          <a:stretch/>
        </p:blipFill>
        <p:spPr bwMode="auto">
          <a:xfrm>
            <a:off x="717092" y="374995"/>
            <a:ext cx="7810682" cy="43935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DDF5ECA-0744-4EF6-A278-55390178FCAE}"/>
              </a:ext>
            </a:extLst>
          </p:cNvPr>
          <p:cNvSpPr/>
          <p:nvPr/>
        </p:nvSpPr>
        <p:spPr>
          <a:xfrm>
            <a:off x="1438786" y="1984119"/>
            <a:ext cx="4298997" cy="957955"/>
          </a:xfrm>
          <a:prstGeom prst="rect">
            <a:avLst/>
          </a:prstGeom>
        </p:spPr>
        <p:txBody>
          <a:bodyPr wrap="none">
            <a:spAutoFit/>
          </a:bodyPr>
          <a:lstStyle/>
          <a:p>
            <a:pPr defTabSz="514350">
              <a:buClrTx/>
              <a:defRPr/>
            </a:pPr>
            <a:r>
              <a:rPr lang="en-US" sz="5625" kern="1200" dirty="0">
                <a:solidFill>
                  <a:prstClr val="white"/>
                </a:solidFill>
                <a:latin typeface="Calibri" panose="020F0502020204030204"/>
                <a:ea typeface="+mn-ea"/>
                <a:cs typeface="+mn-cs"/>
              </a:rPr>
              <a:t>We have this: </a:t>
            </a:r>
          </a:p>
        </p:txBody>
      </p:sp>
    </p:spTree>
    <p:extLst>
      <p:ext uri="{BB962C8B-B14F-4D97-AF65-F5344CB8AC3E}">
        <p14:creationId xmlns:p14="http://schemas.microsoft.com/office/powerpoint/2010/main" val="2937664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500">
        <p15:prstTrans prst="fracture"/>
      </p:transition>
    </mc:Choice>
    <mc:Fallback xmlns="">
      <p:transition spd="slow" advClick="0" advTm="25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13" name="Rectangle 9">
            <a:extLst>
              <a:ext uri="{FF2B5EF4-FFF2-40B4-BE49-F238E27FC236}">
                <a16:creationId xmlns:a16="http://schemas.microsoft.com/office/drawing/2014/main"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0" y="0"/>
            <a:ext cx="106556" cy="51435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82B2B8E4-F344-46B6-9661-509BE7D47F78}"/>
              </a:ext>
            </a:extLst>
          </p:cNvPr>
          <p:cNvSpPr>
            <a:spLocks noGrp="1"/>
          </p:cNvSpPr>
          <p:nvPr>
            <p:ph type="title"/>
          </p:nvPr>
        </p:nvSpPr>
        <p:spPr>
          <a:xfrm>
            <a:off x="96716" y="786469"/>
            <a:ext cx="3394004" cy="3004007"/>
          </a:xfrm>
        </p:spPr>
        <p:txBody>
          <a:bodyPr vert="horz" lIns="68580" tIns="34290" rIns="68580" bIns="34290" rtlCol="0" anchor="b">
            <a:normAutofit fontScale="90000"/>
          </a:bodyPr>
          <a:lstStyle/>
          <a:p>
            <a:pPr lvl="0">
              <a:defRPr/>
            </a:pPr>
            <a:r>
              <a:rPr lang="en-US" sz="3000" dirty="0">
                <a:solidFill>
                  <a:schemeClr val="bg1">
                    <a:lumMod val="85000"/>
                    <a:lumOff val="15000"/>
                  </a:schemeClr>
                </a:solidFill>
              </a:rPr>
              <a:t>Federal Bill</a:t>
            </a:r>
            <a:br>
              <a:rPr lang="en-US" sz="3000" dirty="0">
                <a:solidFill>
                  <a:schemeClr val="bg1">
                    <a:lumMod val="85000"/>
                    <a:lumOff val="15000"/>
                  </a:schemeClr>
                </a:solidFill>
              </a:rPr>
            </a:br>
            <a:br>
              <a:rPr lang="en-US" sz="3000" dirty="0">
                <a:solidFill>
                  <a:schemeClr val="bg1">
                    <a:lumMod val="85000"/>
                    <a:lumOff val="15000"/>
                  </a:schemeClr>
                </a:solidFill>
              </a:rPr>
            </a:br>
            <a:r>
              <a:rPr lang="en-US" sz="3000" dirty="0">
                <a:solidFill>
                  <a:schemeClr val="bg1">
                    <a:lumMod val="85000"/>
                    <a:lumOff val="15000"/>
                  </a:schemeClr>
                </a:solidFill>
              </a:rPr>
              <a:t>Bird-Safe Buildings Act </a:t>
            </a:r>
            <a:br>
              <a:rPr lang="en-US" sz="3000" dirty="0">
                <a:solidFill>
                  <a:schemeClr val="bg1">
                    <a:lumMod val="85000"/>
                    <a:lumOff val="15000"/>
                  </a:schemeClr>
                </a:solidFill>
              </a:rPr>
            </a:br>
            <a:br>
              <a:rPr lang="en-US" sz="3000" dirty="0">
                <a:solidFill>
                  <a:schemeClr val="bg1">
                    <a:lumMod val="85000"/>
                    <a:lumOff val="15000"/>
                  </a:schemeClr>
                </a:solidFill>
              </a:rPr>
            </a:br>
            <a:r>
              <a:rPr lang="en-US" sz="2250" dirty="0">
                <a:solidFill>
                  <a:schemeClr val="bg1">
                    <a:lumMod val="85000"/>
                    <a:lumOff val="15000"/>
                  </a:schemeClr>
                </a:solidFill>
              </a:rPr>
              <a:t>Multiple introductions</a:t>
            </a:r>
            <a:br>
              <a:rPr lang="en-US" sz="2250" dirty="0">
                <a:solidFill>
                  <a:schemeClr val="bg1">
                    <a:lumMod val="85000"/>
                    <a:lumOff val="15000"/>
                  </a:schemeClr>
                </a:solidFill>
              </a:rPr>
            </a:br>
            <a:br>
              <a:rPr lang="en-US" sz="2250" dirty="0">
                <a:solidFill>
                  <a:schemeClr val="bg1">
                    <a:lumMod val="85000"/>
                    <a:lumOff val="15000"/>
                  </a:schemeClr>
                </a:solidFill>
              </a:rPr>
            </a:br>
            <a:r>
              <a:rPr lang="en-US" sz="2400" dirty="0">
                <a:solidFill>
                  <a:prstClr val="white"/>
                </a:solidFill>
              </a:rPr>
              <a:t>U.S. Rep. Mike Quigley (D-IL)</a:t>
            </a:r>
            <a:br>
              <a:rPr lang="en-US" sz="2400" dirty="0">
                <a:solidFill>
                  <a:prstClr val="white"/>
                </a:solidFill>
              </a:rPr>
            </a:br>
            <a:r>
              <a:rPr lang="en-US" sz="2400" dirty="0">
                <a:solidFill>
                  <a:prstClr val="white"/>
                </a:solidFill>
              </a:rPr>
              <a:t>U.S. Sen. Cory Booker (D-NJ)</a:t>
            </a:r>
            <a:br>
              <a:rPr lang="en-US" sz="2400" dirty="0">
                <a:solidFill>
                  <a:prstClr val="white"/>
                </a:solidFill>
              </a:rPr>
            </a:br>
            <a:br>
              <a:rPr lang="en-US" sz="2400" dirty="0">
                <a:solidFill>
                  <a:prstClr val="white"/>
                </a:solidFill>
                <a:latin typeface="Calibri" panose="020F0502020204030204"/>
              </a:rPr>
            </a:br>
            <a:endParaRPr lang="en-US" sz="2250" dirty="0">
              <a:solidFill>
                <a:schemeClr val="bg1">
                  <a:lumMod val="85000"/>
                  <a:lumOff val="15000"/>
                </a:schemeClr>
              </a:solidFill>
            </a:endParaRPr>
          </a:p>
        </p:txBody>
      </p:sp>
      <p:sp>
        <p:nvSpPr>
          <p:cNvPr id="4" name="TextBox 3">
            <a:extLst>
              <a:ext uri="{FF2B5EF4-FFF2-40B4-BE49-F238E27FC236}">
                <a16:creationId xmlns:a16="http://schemas.microsoft.com/office/drawing/2014/main" id="{1DA0E5FB-E021-4C6E-8F29-72F9E8ED84B1}"/>
              </a:ext>
            </a:extLst>
          </p:cNvPr>
          <p:cNvSpPr txBox="1"/>
          <p:nvPr/>
        </p:nvSpPr>
        <p:spPr>
          <a:xfrm>
            <a:off x="96716" y="3866823"/>
            <a:ext cx="3162407" cy="1200329"/>
          </a:xfrm>
          <a:prstGeom prst="rect">
            <a:avLst/>
          </a:prstGeom>
          <a:noFill/>
        </p:spPr>
        <p:txBody>
          <a:bodyPr wrap="square" rtlCol="0">
            <a:spAutoFit/>
          </a:bodyPr>
          <a:lstStyle/>
          <a:p>
            <a:pPr defTabSz="685800">
              <a:buClrTx/>
              <a:defRPr/>
            </a:pPr>
            <a:r>
              <a:rPr lang="en-US" sz="1800" kern="1200" dirty="0">
                <a:solidFill>
                  <a:prstClr val="white"/>
                </a:solidFill>
                <a:latin typeface="Calibri" panose="020F0502020204030204"/>
                <a:ea typeface="+mn-ea"/>
                <a:cs typeface="+mn-cs"/>
              </a:rPr>
              <a:t>Passed U.S. House twice in 2020 attached to larger bills</a:t>
            </a:r>
          </a:p>
          <a:p>
            <a:pPr defTabSz="685800">
              <a:buClrTx/>
              <a:defRPr/>
            </a:pPr>
            <a:endParaRPr lang="en-US" sz="1800" kern="1200" dirty="0">
              <a:solidFill>
                <a:prstClr val="white"/>
              </a:solidFill>
              <a:latin typeface="Calibri" panose="020F0502020204030204"/>
              <a:ea typeface="+mn-ea"/>
              <a:cs typeface="+mn-cs"/>
            </a:endParaRPr>
          </a:p>
          <a:p>
            <a:pPr defTabSz="685800">
              <a:buClrTx/>
              <a:defRPr/>
            </a:pPr>
            <a:r>
              <a:rPr lang="en-US" sz="1800" kern="1200" dirty="0">
                <a:solidFill>
                  <a:prstClr val="white"/>
                </a:solidFill>
                <a:latin typeface="Calibri" panose="020F0502020204030204"/>
                <a:ea typeface="+mn-ea"/>
                <a:cs typeface="+mn-cs"/>
              </a:rPr>
              <a:t>Never passed the Senate</a:t>
            </a:r>
          </a:p>
        </p:txBody>
      </p:sp>
      <p:pic>
        <p:nvPicPr>
          <p:cNvPr id="1026" name="Picture 2" descr="Stanford scholars react to Capitol Hill takeover | Stanford News">
            <a:extLst>
              <a:ext uri="{FF2B5EF4-FFF2-40B4-BE49-F238E27FC236}">
                <a16:creationId xmlns:a16="http://schemas.microsoft.com/office/drawing/2014/main" id="{04D5BCD4-CFA0-4947-95EF-7BA8A791B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9684" y="1037087"/>
            <a:ext cx="4721207" cy="3325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602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13" name="Rectangle 9">
            <a:extLst>
              <a:ext uri="{FF2B5EF4-FFF2-40B4-BE49-F238E27FC236}">
                <a16:creationId xmlns:a16="http://schemas.microsoft.com/office/drawing/2014/main"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0" y="0"/>
            <a:ext cx="106556" cy="51435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82B2B8E4-F344-46B6-9661-509BE7D47F78}"/>
              </a:ext>
            </a:extLst>
          </p:cNvPr>
          <p:cNvSpPr>
            <a:spLocks noGrp="1"/>
          </p:cNvSpPr>
          <p:nvPr>
            <p:ph type="title"/>
          </p:nvPr>
        </p:nvSpPr>
        <p:spPr>
          <a:xfrm>
            <a:off x="96716" y="1069745"/>
            <a:ext cx="3297288" cy="3004007"/>
          </a:xfrm>
        </p:spPr>
        <p:txBody>
          <a:bodyPr vert="horz" lIns="68580" tIns="34290" rIns="68580" bIns="34290" rtlCol="0" anchor="b">
            <a:normAutofit fontScale="90000"/>
          </a:bodyPr>
          <a:lstStyle/>
          <a:p>
            <a:pPr lvl="0">
              <a:defRPr/>
            </a:pPr>
            <a:r>
              <a:rPr lang="en-US" sz="3000" dirty="0">
                <a:solidFill>
                  <a:schemeClr val="bg1">
                    <a:lumMod val="85000"/>
                    <a:lumOff val="15000"/>
                  </a:schemeClr>
                </a:solidFill>
              </a:rPr>
              <a:t>State and Local Bills</a:t>
            </a:r>
            <a:br>
              <a:rPr lang="en-US" sz="3000" dirty="0">
                <a:solidFill>
                  <a:schemeClr val="bg1">
                    <a:lumMod val="85000"/>
                    <a:lumOff val="15000"/>
                  </a:schemeClr>
                </a:solidFill>
              </a:rPr>
            </a:br>
            <a:br>
              <a:rPr lang="en-US" sz="3000" dirty="0">
                <a:solidFill>
                  <a:schemeClr val="bg1">
                    <a:lumMod val="85000"/>
                    <a:lumOff val="15000"/>
                  </a:schemeClr>
                </a:solidFill>
              </a:rPr>
            </a:br>
            <a:r>
              <a:rPr lang="en-US" sz="3000" dirty="0">
                <a:solidFill>
                  <a:schemeClr val="bg1">
                    <a:lumMod val="85000"/>
                    <a:lumOff val="15000"/>
                  </a:schemeClr>
                </a:solidFill>
              </a:rPr>
              <a:t>Minnesota 2013 law (lighting)</a:t>
            </a:r>
            <a:br>
              <a:rPr lang="en-US" sz="3000" dirty="0">
                <a:solidFill>
                  <a:schemeClr val="bg1">
                    <a:lumMod val="85000"/>
                    <a:lumOff val="15000"/>
                  </a:schemeClr>
                </a:solidFill>
              </a:rPr>
            </a:br>
            <a:br>
              <a:rPr lang="en-US" sz="3000" dirty="0">
                <a:solidFill>
                  <a:schemeClr val="bg1">
                    <a:lumMod val="85000"/>
                    <a:lumOff val="15000"/>
                  </a:schemeClr>
                </a:solidFill>
              </a:rPr>
            </a:br>
            <a:r>
              <a:rPr lang="en-US" sz="3000" dirty="0">
                <a:solidFill>
                  <a:schemeClr val="bg1">
                    <a:lumMod val="85000"/>
                    <a:lumOff val="15000"/>
                  </a:schemeClr>
                </a:solidFill>
              </a:rPr>
              <a:t>Illinois 2021 law (buildings and lighting)</a:t>
            </a:r>
            <a:br>
              <a:rPr lang="en-US" sz="3000" dirty="0">
                <a:solidFill>
                  <a:schemeClr val="bg1">
                    <a:lumMod val="85000"/>
                    <a:lumOff val="15000"/>
                  </a:schemeClr>
                </a:solidFill>
              </a:rPr>
            </a:br>
            <a:br>
              <a:rPr lang="en-US" sz="3000" dirty="0">
                <a:solidFill>
                  <a:schemeClr val="bg1">
                    <a:lumMod val="85000"/>
                    <a:lumOff val="15000"/>
                  </a:schemeClr>
                </a:solidFill>
              </a:rPr>
            </a:br>
            <a:r>
              <a:rPr lang="en-US" sz="3000" dirty="0">
                <a:solidFill>
                  <a:schemeClr val="bg1">
                    <a:lumMod val="85000"/>
                    <a:lumOff val="15000"/>
                  </a:schemeClr>
                </a:solidFill>
              </a:rPr>
              <a:t>21 local jurisdictions</a:t>
            </a:r>
            <a:br>
              <a:rPr lang="en-US" sz="2400" dirty="0">
                <a:solidFill>
                  <a:prstClr val="white"/>
                </a:solidFill>
                <a:latin typeface="Calibri" panose="020F0502020204030204"/>
              </a:rPr>
            </a:br>
            <a:endParaRPr lang="en-US" sz="2250" dirty="0">
              <a:solidFill>
                <a:schemeClr val="bg1">
                  <a:lumMod val="85000"/>
                  <a:lumOff val="15000"/>
                </a:schemeClr>
              </a:solidFill>
            </a:endParaRPr>
          </a:p>
        </p:txBody>
      </p:sp>
      <p:sp>
        <p:nvSpPr>
          <p:cNvPr id="4" name="TextBox 3">
            <a:extLst>
              <a:ext uri="{FF2B5EF4-FFF2-40B4-BE49-F238E27FC236}">
                <a16:creationId xmlns:a16="http://schemas.microsoft.com/office/drawing/2014/main" id="{1DA0E5FB-E021-4C6E-8F29-72F9E8ED84B1}"/>
              </a:ext>
            </a:extLst>
          </p:cNvPr>
          <p:cNvSpPr txBox="1"/>
          <p:nvPr/>
        </p:nvSpPr>
        <p:spPr>
          <a:xfrm>
            <a:off x="96716" y="4140253"/>
            <a:ext cx="3162407" cy="646331"/>
          </a:xfrm>
          <a:prstGeom prst="rect">
            <a:avLst/>
          </a:prstGeom>
          <a:noFill/>
        </p:spPr>
        <p:txBody>
          <a:bodyPr wrap="square" rtlCol="0">
            <a:spAutoFit/>
          </a:bodyPr>
          <a:lstStyle/>
          <a:p>
            <a:pPr defTabSz="685800">
              <a:buClrTx/>
              <a:defRPr/>
            </a:pPr>
            <a:r>
              <a:rPr lang="en-US" sz="1800" kern="1200" dirty="0">
                <a:solidFill>
                  <a:prstClr val="white"/>
                </a:solidFill>
                <a:latin typeface="Calibri" panose="020F0502020204030204"/>
                <a:ea typeface="+mn-ea"/>
                <a:cs typeface="+mn-cs"/>
              </a:rPr>
              <a:t>More bills and laws every year</a:t>
            </a:r>
          </a:p>
          <a:p>
            <a:pPr defTabSz="685800">
              <a:buClrTx/>
              <a:defRPr/>
            </a:pPr>
            <a:endParaRPr lang="en-US" sz="1800" kern="1200" dirty="0">
              <a:solidFill>
                <a:prstClr val="white"/>
              </a:solidFill>
              <a:latin typeface="Calibri" panose="020F0502020204030204"/>
              <a:ea typeface="+mn-ea"/>
              <a:cs typeface="+mn-cs"/>
            </a:endParaRPr>
          </a:p>
        </p:txBody>
      </p:sp>
      <p:pic>
        <p:nvPicPr>
          <p:cNvPr id="1026" name="Picture 2" descr="Chicago Curved Glass Building Architecture Photograph by Paul Velgos - Fine  Art America">
            <a:extLst>
              <a:ext uri="{FF2B5EF4-FFF2-40B4-BE49-F238E27FC236}">
                <a16:creationId xmlns:a16="http://schemas.microsoft.com/office/drawing/2014/main" id="{65551171-F786-FE18-4443-AAFE909BF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011" y="221702"/>
            <a:ext cx="3133396" cy="4700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474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13" name="Rectangle 9">
            <a:extLst>
              <a:ext uri="{FF2B5EF4-FFF2-40B4-BE49-F238E27FC236}">
                <a16:creationId xmlns:a16="http://schemas.microsoft.com/office/drawing/2014/main"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0" y="0"/>
            <a:ext cx="106556" cy="51435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82B2B8E4-F344-46B6-9661-509BE7D47F78}"/>
              </a:ext>
            </a:extLst>
          </p:cNvPr>
          <p:cNvSpPr>
            <a:spLocks noGrp="1"/>
          </p:cNvSpPr>
          <p:nvPr>
            <p:ph type="title"/>
          </p:nvPr>
        </p:nvSpPr>
        <p:spPr>
          <a:xfrm>
            <a:off x="140154" y="1983369"/>
            <a:ext cx="3297288" cy="3004007"/>
          </a:xfrm>
        </p:spPr>
        <p:txBody>
          <a:bodyPr vert="horz" lIns="68580" tIns="34290" rIns="68580" bIns="34290" rtlCol="0" anchor="b">
            <a:normAutofit fontScale="90000"/>
          </a:bodyPr>
          <a:lstStyle/>
          <a:p>
            <a:pPr lvl="0">
              <a:defRPr/>
            </a:pPr>
            <a:r>
              <a:rPr lang="en-US" sz="3000" dirty="0">
                <a:solidFill>
                  <a:schemeClr val="bg1">
                    <a:lumMod val="85000"/>
                    <a:lumOff val="15000"/>
                  </a:schemeClr>
                </a:solidFill>
              </a:rPr>
              <a:t>Howard County MD </a:t>
            </a:r>
            <a:br>
              <a:rPr lang="en-US" sz="3000" dirty="0">
                <a:solidFill>
                  <a:schemeClr val="bg1">
                    <a:lumMod val="85000"/>
                    <a:lumOff val="15000"/>
                  </a:schemeClr>
                </a:solidFill>
              </a:rPr>
            </a:br>
            <a:r>
              <a:rPr lang="en-US" sz="3000" dirty="0">
                <a:solidFill>
                  <a:schemeClr val="bg1">
                    <a:lumMod val="85000"/>
                    <a:lumOff val="15000"/>
                  </a:schemeClr>
                </a:solidFill>
              </a:rPr>
              <a:t>Passed 2020 law</a:t>
            </a:r>
            <a:br>
              <a:rPr lang="en-US" sz="3000" dirty="0">
                <a:solidFill>
                  <a:schemeClr val="bg1">
                    <a:lumMod val="85000"/>
                    <a:lumOff val="15000"/>
                  </a:schemeClr>
                </a:solidFill>
              </a:rPr>
            </a:br>
            <a:br>
              <a:rPr lang="en-US" sz="3000" dirty="0">
                <a:solidFill>
                  <a:schemeClr val="bg1">
                    <a:lumMod val="85000"/>
                    <a:lumOff val="15000"/>
                  </a:schemeClr>
                </a:solidFill>
              </a:rPr>
            </a:br>
            <a:r>
              <a:rPr lang="en-US" sz="2200" dirty="0">
                <a:solidFill>
                  <a:schemeClr val="bg1">
                    <a:lumMod val="85000"/>
                    <a:lumOff val="15000"/>
                  </a:schemeClr>
                </a:solidFill>
              </a:rPr>
              <a:t>Deb Jung, HC Council sponsor</a:t>
            </a:r>
            <a:br>
              <a:rPr lang="en-US" sz="2200" dirty="0">
                <a:solidFill>
                  <a:schemeClr val="bg1">
                    <a:lumMod val="85000"/>
                    <a:lumOff val="15000"/>
                  </a:schemeClr>
                </a:solidFill>
              </a:rPr>
            </a:br>
            <a:br>
              <a:rPr lang="en-US" sz="2200" dirty="0">
                <a:solidFill>
                  <a:schemeClr val="bg1">
                    <a:lumMod val="85000"/>
                    <a:lumOff val="15000"/>
                  </a:schemeClr>
                </a:solidFill>
              </a:rPr>
            </a:br>
            <a:r>
              <a:rPr lang="en-US" sz="2200" dirty="0">
                <a:solidFill>
                  <a:schemeClr val="bg1">
                    <a:lumMod val="85000"/>
                    <a:lumOff val="15000"/>
                  </a:schemeClr>
                </a:solidFill>
              </a:rPr>
              <a:t>Includes both public and private buildings (no schools)</a:t>
            </a:r>
            <a:br>
              <a:rPr lang="en-US" sz="2200" dirty="0">
                <a:solidFill>
                  <a:schemeClr val="bg1">
                    <a:lumMod val="85000"/>
                    <a:lumOff val="15000"/>
                  </a:schemeClr>
                </a:solidFill>
              </a:rPr>
            </a:br>
            <a:br>
              <a:rPr lang="en-US" sz="2200" dirty="0">
                <a:solidFill>
                  <a:schemeClr val="bg1">
                    <a:lumMod val="85000"/>
                    <a:lumOff val="15000"/>
                  </a:schemeClr>
                </a:solidFill>
              </a:rPr>
            </a:br>
            <a:r>
              <a:rPr lang="en-US" sz="2200" dirty="0">
                <a:solidFill>
                  <a:schemeClr val="bg1">
                    <a:lumMod val="85000"/>
                    <a:lumOff val="15000"/>
                  </a:schemeClr>
                </a:solidFill>
              </a:rPr>
              <a:t>Safe Skies Maryland surveys and advocacy</a:t>
            </a:r>
            <a:br>
              <a:rPr lang="en-US" sz="2200" dirty="0">
                <a:solidFill>
                  <a:schemeClr val="bg1">
                    <a:lumMod val="85000"/>
                    <a:lumOff val="15000"/>
                  </a:schemeClr>
                </a:solidFill>
              </a:rPr>
            </a:br>
            <a:br>
              <a:rPr lang="en-US" sz="2200" dirty="0">
                <a:solidFill>
                  <a:schemeClr val="bg1">
                    <a:lumMod val="85000"/>
                    <a:lumOff val="15000"/>
                  </a:schemeClr>
                </a:solidFill>
              </a:rPr>
            </a:br>
            <a:r>
              <a:rPr lang="en-US" sz="2200" dirty="0">
                <a:solidFill>
                  <a:schemeClr val="bg1">
                    <a:lumMod val="85000"/>
                    <a:lumOff val="15000"/>
                  </a:schemeClr>
                </a:solidFill>
              </a:rPr>
              <a:t>Started September 2020 </a:t>
            </a:r>
            <a:br>
              <a:rPr lang="en-US" sz="2200" dirty="0">
                <a:solidFill>
                  <a:schemeClr val="bg1">
                    <a:lumMod val="85000"/>
                    <a:lumOff val="15000"/>
                  </a:schemeClr>
                </a:solidFill>
              </a:rPr>
            </a:br>
            <a:br>
              <a:rPr lang="en-US" sz="2200" dirty="0">
                <a:solidFill>
                  <a:schemeClr val="bg1">
                    <a:lumMod val="85000"/>
                    <a:lumOff val="15000"/>
                  </a:schemeClr>
                </a:solidFill>
              </a:rPr>
            </a:br>
            <a:r>
              <a:rPr lang="en-US" sz="2200" dirty="0">
                <a:solidFill>
                  <a:schemeClr val="bg1">
                    <a:lumMod val="85000"/>
                    <a:lumOff val="15000"/>
                  </a:schemeClr>
                </a:solidFill>
              </a:rPr>
              <a:t>First construction is MAC at Howard Community College</a:t>
            </a:r>
            <a:br>
              <a:rPr lang="en-US" sz="2200" dirty="0">
                <a:solidFill>
                  <a:schemeClr val="bg1">
                    <a:lumMod val="85000"/>
                    <a:lumOff val="15000"/>
                  </a:schemeClr>
                </a:solidFill>
              </a:rPr>
            </a:br>
            <a:endParaRPr lang="en-US" sz="1600" dirty="0">
              <a:solidFill>
                <a:schemeClr val="bg1">
                  <a:lumMod val="85000"/>
                  <a:lumOff val="15000"/>
                </a:schemeClr>
              </a:solidFill>
            </a:endParaRPr>
          </a:p>
        </p:txBody>
      </p:sp>
      <p:pic>
        <p:nvPicPr>
          <p:cNvPr id="6" name="Picture 5">
            <a:extLst>
              <a:ext uri="{FF2B5EF4-FFF2-40B4-BE49-F238E27FC236}">
                <a16:creationId xmlns:a16="http://schemas.microsoft.com/office/drawing/2014/main" id="{C35799F2-2111-83BC-AE1F-3C104BB6C59D}"/>
              </a:ext>
            </a:extLst>
          </p:cNvPr>
          <p:cNvPicPr>
            <a:picLocks noChangeAspect="1"/>
          </p:cNvPicPr>
          <p:nvPr/>
        </p:nvPicPr>
        <p:blipFill>
          <a:blip r:embed="rId2"/>
          <a:stretch>
            <a:fillRect/>
          </a:stretch>
        </p:blipFill>
        <p:spPr>
          <a:xfrm>
            <a:off x="3597276" y="2028771"/>
            <a:ext cx="5559936" cy="3114729"/>
          </a:xfrm>
          <a:prstGeom prst="rect">
            <a:avLst/>
          </a:prstGeom>
        </p:spPr>
      </p:pic>
      <p:pic>
        <p:nvPicPr>
          <p:cNvPr id="7" name="Picture 6">
            <a:extLst>
              <a:ext uri="{FF2B5EF4-FFF2-40B4-BE49-F238E27FC236}">
                <a16:creationId xmlns:a16="http://schemas.microsoft.com/office/drawing/2014/main" id="{62A36D6E-802B-7F51-7668-7AF1F5976BF9}"/>
              </a:ext>
            </a:extLst>
          </p:cNvPr>
          <p:cNvPicPr>
            <a:picLocks noChangeAspect="1"/>
          </p:cNvPicPr>
          <p:nvPr/>
        </p:nvPicPr>
        <p:blipFill>
          <a:blip r:embed="rId3"/>
          <a:stretch>
            <a:fillRect/>
          </a:stretch>
        </p:blipFill>
        <p:spPr>
          <a:xfrm>
            <a:off x="5147441" y="-4336"/>
            <a:ext cx="2724845" cy="2042423"/>
          </a:xfrm>
          <a:prstGeom prst="rect">
            <a:avLst/>
          </a:prstGeom>
        </p:spPr>
      </p:pic>
    </p:spTree>
    <p:extLst>
      <p:ext uri="{BB962C8B-B14F-4D97-AF65-F5344CB8AC3E}">
        <p14:creationId xmlns:p14="http://schemas.microsoft.com/office/powerpoint/2010/main" val="1585852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13" name="Rectangle 9">
            <a:extLst>
              <a:ext uri="{FF2B5EF4-FFF2-40B4-BE49-F238E27FC236}">
                <a16:creationId xmlns:a16="http://schemas.microsoft.com/office/drawing/2014/main"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0" y="0"/>
            <a:ext cx="106556" cy="51435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82B2B8E4-F344-46B6-9661-509BE7D47F78}"/>
              </a:ext>
            </a:extLst>
          </p:cNvPr>
          <p:cNvSpPr>
            <a:spLocks noGrp="1"/>
          </p:cNvSpPr>
          <p:nvPr>
            <p:ph type="title"/>
          </p:nvPr>
        </p:nvSpPr>
        <p:spPr>
          <a:xfrm>
            <a:off x="96716" y="1647860"/>
            <a:ext cx="3297288" cy="3004007"/>
          </a:xfrm>
        </p:spPr>
        <p:txBody>
          <a:bodyPr vert="horz" lIns="68580" tIns="34290" rIns="68580" bIns="34290" rtlCol="0" anchor="b">
            <a:normAutofit fontScale="90000"/>
          </a:bodyPr>
          <a:lstStyle/>
          <a:p>
            <a:pPr lvl="0">
              <a:defRPr/>
            </a:pPr>
            <a:r>
              <a:rPr lang="en-US" sz="3000" dirty="0">
                <a:solidFill>
                  <a:schemeClr val="bg1">
                    <a:lumMod val="85000"/>
                    <a:lumOff val="15000"/>
                  </a:schemeClr>
                </a:solidFill>
              </a:rPr>
              <a:t>Washington DC </a:t>
            </a:r>
            <a:br>
              <a:rPr lang="en-US" sz="3000" dirty="0">
                <a:solidFill>
                  <a:schemeClr val="bg1">
                    <a:lumMod val="85000"/>
                    <a:lumOff val="15000"/>
                  </a:schemeClr>
                </a:solidFill>
              </a:rPr>
            </a:br>
            <a:r>
              <a:rPr lang="en-US" sz="3000" dirty="0">
                <a:solidFill>
                  <a:schemeClr val="bg1">
                    <a:lumMod val="85000"/>
                    <a:lumOff val="15000"/>
                  </a:schemeClr>
                </a:solidFill>
              </a:rPr>
              <a:t>Passed 2023 law</a:t>
            </a:r>
            <a:br>
              <a:rPr lang="en-US" sz="3000" dirty="0">
                <a:solidFill>
                  <a:schemeClr val="bg1">
                    <a:lumMod val="85000"/>
                    <a:lumOff val="15000"/>
                  </a:schemeClr>
                </a:solidFill>
              </a:rPr>
            </a:br>
            <a:br>
              <a:rPr lang="en-US" sz="3000" dirty="0">
                <a:solidFill>
                  <a:schemeClr val="bg1">
                    <a:lumMod val="85000"/>
                    <a:lumOff val="15000"/>
                  </a:schemeClr>
                </a:solidFill>
              </a:rPr>
            </a:br>
            <a:r>
              <a:rPr lang="en-US" sz="2200" dirty="0">
                <a:solidFill>
                  <a:schemeClr val="bg1">
                    <a:lumMod val="85000"/>
                    <a:lumOff val="15000"/>
                  </a:schemeClr>
                </a:solidFill>
              </a:rPr>
              <a:t>Subsidies available to help offset any extra costs</a:t>
            </a:r>
            <a:br>
              <a:rPr lang="en-US" sz="2200" dirty="0">
                <a:solidFill>
                  <a:schemeClr val="bg1">
                    <a:lumMod val="85000"/>
                    <a:lumOff val="15000"/>
                  </a:schemeClr>
                </a:solidFill>
              </a:rPr>
            </a:br>
            <a:br>
              <a:rPr lang="en-US" sz="2200" dirty="0">
                <a:solidFill>
                  <a:schemeClr val="bg1">
                    <a:lumMod val="85000"/>
                    <a:lumOff val="15000"/>
                  </a:schemeClr>
                </a:solidFill>
              </a:rPr>
            </a:br>
            <a:r>
              <a:rPr lang="en-US" sz="2200" dirty="0">
                <a:solidFill>
                  <a:schemeClr val="bg1">
                    <a:lumMod val="85000"/>
                    <a:lumOff val="15000"/>
                  </a:schemeClr>
                </a:solidFill>
              </a:rPr>
              <a:t>Mary </a:t>
            </a:r>
            <a:r>
              <a:rPr lang="en-US" sz="2200" dirty="0" err="1">
                <a:solidFill>
                  <a:schemeClr val="bg1">
                    <a:lumMod val="85000"/>
                    <a:lumOff val="15000"/>
                  </a:schemeClr>
                </a:solidFill>
              </a:rPr>
              <a:t>Cheh</a:t>
            </a:r>
            <a:r>
              <a:rPr lang="en-US" sz="2200" dirty="0">
                <a:solidFill>
                  <a:schemeClr val="bg1">
                    <a:lumMod val="85000"/>
                    <a:lumOff val="15000"/>
                  </a:schemeClr>
                </a:solidFill>
              </a:rPr>
              <a:t>, DC Council sponsor</a:t>
            </a:r>
            <a:br>
              <a:rPr lang="en-US" sz="2200" dirty="0">
                <a:solidFill>
                  <a:schemeClr val="bg1">
                    <a:lumMod val="85000"/>
                    <a:lumOff val="15000"/>
                  </a:schemeClr>
                </a:solidFill>
              </a:rPr>
            </a:br>
            <a:br>
              <a:rPr lang="en-US" sz="2200" dirty="0">
                <a:solidFill>
                  <a:schemeClr val="bg1">
                    <a:lumMod val="85000"/>
                    <a:lumOff val="15000"/>
                  </a:schemeClr>
                </a:solidFill>
              </a:rPr>
            </a:br>
            <a:r>
              <a:rPr lang="en-US" sz="2200" dirty="0">
                <a:solidFill>
                  <a:schemeClr val="bg1">
                    <a:lumMod val="85000"/>
                    <a:lumOff val="15000"/>
                  </a:schemeClr>
                </a:solidFill>
              </a:rPr>
              <a:t>Lights Out DC surveys and advocacy since 2010</a:t>
            </a:r>
            <a:br>
              <a:rPr lang="en-US" sz="2200" dirty="0">
                <a:solidFill>
                  <a:schemeClr val="bg1">
                    <a:lumMod val="85000"/>
                    <a:lumOff val="15000"/>
                  </a:schemeClr>
                </a:solidFill>
              </a:rPr>
            </a:br>
            <a:br>
              <a:rPr lang="en-US" sz="2200" dirty="0">
                <a:solidFill>
                  <a:schemeClr val="bg1">
                    <a:lumMod val="85000"/>
                    <a:lumOff val="15000"/>
                  </a:schemeClr>
                </a:solidFill>
              </a:rPr>
            </a:br>
            <a:r>
              <a:rPr lang="en-US" sz="2200" dirty="0">
                <a:solidFill>
                  <a:schemeClr val="bg1">
                    <a:lumMod val="85000"/>
                    <a:lumOff val="15000"/>
                  </a:schemeClr>
                </a:solidFill>
              </a:rPr>
              <a:t>Starts October 2024</a:t>
            </a:r>
            <a:br>
              <a:rPr lang="en-US" sz="1600" dirty="0">
                <a:solidFill>
                  <a:prstClr val="white"/>
                </a:solidFill>
                <a:latin typeface="Calibri" panose="020F0502020204030204"/>
              </a:rPr>
            </a:br>
            <a:endParaRPr lang="en-US" sz="1600" dirty="0">
              <a:solidFill>
                <a:schemeClr val="bg1">
                  <a:lumMod val="85000"/>
                  <a:lumOff val="15000"/>
                </a:schemeClr>
              </a:solidFill>
            </a:endParaRPr>
          </a:p>
        </p:txBody>
      </p:sp>
      <p:pic>
        <p:nvPicPr>
          <p:cNvPr id="3" name="Chart Placeholder 7">
            <a:extLst>
              <a:ext uri="{FF2B5EF4-FFF2-40B4-BE49-F238E27FC236}">
                <a16:creationId xmlns:a16="http://schemas.microsoft.com/office/drawing/2014/main" id="{8F480E6C-23E1-F9EC-9792-3B392D15F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34823" y="786469"/>
            <a:ext cx="4992422" cy="3744317"/>
          </a:xfrm>
          <a:prstGeom prst="rect">
            <a:avLst/>
          </a:prstGeom>
        </p:spPr>
      </p:pic>
    </p:spTree>
    <p:extLst>
      <p:ext uri="{BB962C8B-B14F-4D97-AF65-F5344CB8AC3E}">
        <p14:creationId xmlns:p14="http://schemas.microsoft.com/office/powerpoint/2010/main" val="1925080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4;p30">
            <a:extLst>
              <a:ext uri="{FF2B5EF4-FFF2-40B4-BE49-F238E27FC236}">
                <a16:creationId xmlns:a16="http://schemas.microsoft.com/office/drawing/2014/main" id="{7E08EDE6-36A7-4780-9AD2-2D50200A35C3}"/>
              </a:ext>
            </a:extLst>
          </p:cNvPr>
          <p:cNvSpPr txBox="1">
            <a:spLocks/>
          </p:cNvSpPr>
          <p:nvPr/>
        </p:nvSpPr>
        <p:spPr>
          <a:xfrm>
            <a:off x="1502689" y="532728"/>
            <a:ext cx="7772400" cy="702818"/>
          </a:xfrm>
          <a:prstGeom prst="rect">
            <a:avLst/>
          </a:prstGeom>
        </p:spPr>
        <p:txBody>
          <a:bodyPr spcFirstLastPara="1" vert="horz" wrap="square" lIns="0" tIns="0" rIns="0" bIns="0" anchor="b" anchorCtr="0">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spcBef>
                <a:spcPts val="0"/>
              </a:spcBef>
              <a:buClrTx/>
              <a:buFontTx/>
            </a:pPr>
            <a:r>
              <a:rPr lang="en-US" sz="3200" b="1" dirty="0">
                <a:solidFill>
                  <a:srgbClr val="009A96"/>
                </a:solidFill>
                <a:latin typeface="Bookman Old Style" pitchFamily="18" charset="0"/>
              </a:rPr>
              <a:t>Maryland Sustainable Buildings</a:t>
            </a:r>
          </a:p>
        </p:txBody>
      </p:sp>
      <p:sp>
        <p:nvSpPr>
          <p:cNvPr id="3" name="Google Shape;225;p30">
            <a:extLst>
              <a:ext uri="{FF2B5EF4-FFF2-40B4-BE49-F238E27FC236}">
                <a16:creationId xmlns:a16="http://schemas.microsoft.com/office/drawing/2014/main" id="{F43C2198-914F-416C-8A4C-E3A193D5FD6D}"/>
              </a:ext>
            </a:extLst>
          </p:cNvPr>
          <p:cNvSpPr txBox="1">
            <a:spLocks/>
          </p:cNvSpPr>
          <p:nvPr/>
        </p:nvSpPr>
        <p:spPr>
          <a:xfrm>
            <a:off x="1792236" y="1364974"/>
            <a:ext cx="7139729" cy="4401378"/>
          </a:xfrm>
          <a:prstGeom prst="rect">
            <a:avLst/>
          </a:prstGeom>
          <a:ln>
            <a:noFill/>
          </a:ln>
        </p:spPr>
        <p:txBody>
          <a:bodyPr spcFirstLastPara="1" vert="horz" wrap="square" lIns="0" tIns="0" rIns="0" bIns="0" anchor="t" anchorCtr="0">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spcBef>
                <a:spcPts val="600"/>
              </a:spcBef>
              <a:buClr>
                <a:schemeClr val="accent2">
                  <a:lumMod val="50000"/>
                </a:schemeClr>
              </a:buClr>
              <a:buFont typeface="Wingdings 2"/>
              <a:buNone/>
            </a:pPr>
            <a:endParaRPr lang="en" sz="800" b="1" dirty="0">
              <a:solidFill>
                <a:srgbClr val="002060"/>
              </a:solidFill>
              <a:latin typeface="Angsana New" panose="02020603050405020304" pitchFamily="18" charset="-34"/>
              <a:cs typeface="Angsana New" panose="02020603050405020304" pitchFamily="18" charset="-34"/>
            </a:endParaRPr>
          </a:p>
          <a:p>
            <a:pPr lvl="1" indent="-457200">
              <a:buClr>
                <a:schemeClr val="accent2">
                  <a:lumMod val="50000"/>
                </a:schemeClr>
              </a:buClr>
            </a:pPr>
            <a:r>
              <a:rPr lang="en-US" sz="3200" b="1" dirty="0">
                <a:solidFill>
                  <a:srgbClr val="002060"/>
                </a:solidFill>
                <a:latin typeface="Angsana New" panose="02020603050405020304" pitchFamily="18" charset="-34"/>
                <a:cs typeface="Angsana New" panose="02020603050405020304" pitchFamily="18" charset="-34"/>
              </a:rPr>
              <a:t>HB 6</a:t>
            </a:r>
            <a:r>
              <a:rPr lang="en-US" sz="3200" dirty="0">
                <a:solidFill>
                  <a:srgbClr val="002060"/>
                </a:solidFill>
                <a:latin typeface="Angsana New" panose="02020603050405020304" pitchFamily="18" charset="-34"/>
                <a:cs typeface="Angsana New" panose="02020603050405020304" pitchFamily="18" charset="-34"/>
              </a:rPr>
              <a:t> Department of General Services – Energy Conserving Standards (Maryland Sustainable Buildings Act of 2023)</a:t>
            </a:r>
          </a:p>
          <a:p>
            <a:pPr lvl="1" indent="-457200">
              <a:buClr>
                <a:schemeClr val="accent2">
                  <a:lumMod val="50000"/>
                </a:schemeClr>
              </a:buClr>
            </a:pPr>
            <a:r>
              <a:rPr lang="en-US" sz="3200" dirty="0">
                <a:solidFill>
                  <a:srgbClr val="002060"/>
                </a:solidFill>
                <a:latin typeface="Angsana New" panose="02020603050405020304" pitchFamily="18" charset="-34"/>
                <a:cs typeface="Angsana New" panose="02020603050405020304" pitchFamily="18" charset="-34"/>
              </a:rPr>
              <a:t>Provides for all new and substantially renovated buildings with 51% state funding to meet bird safe standards per LEED Innovation Credit for Bird Collision Deterrence and ABC guidelines (schools are excluded) </a:t>
            </a:r>
          </a:p>
          <a:p>
            <a:pPr lvl="1" indent="-457200">
              <a:buClr>
                <a:schemeClr val="accent2">
                  <a:lumMod val="50000"/>
                </a:schemeClr>
              </a:buClr>
            </a:pPr>
            <a:endParaRPr lang="en-US" sz="4400" dirty="0">
              <a:solidFill>
                <a:srgbClr val="002060"/>
              </a:solidFill>
              <a:latin typeface="Angsana New" panose="02020603050405020304" pitchFamily="18" charset="-34"/>
              <a:cs typeface="Angsana New" panose="02020603050405020304" pitchFamily="18" charset="-34"/>
            </a:endParaRPr>
          </a:p>
        </p:txBody>
      </p:sp>
      <p:sp>
        <p:nvSpPr>
          <p:cNvPr id="4" name="Freeform: Shape 3">
            <a:extLst>
              <a:ext uri="{FF2B5EF4-FFF2-40B4-BE49-F238E27FC236}">
                <a16:creationId xmlns:a16="http://schemas.microsoft.com/office/drawing/2014/main" id="{383C3E0E-1B01-43FD-9574-DD3C87CDD1EA}"/>
              </a:ext>
            </a:extLst>
          </p:cNvPr>
          <p:cNvSpPr/>
          <p:nvPr/>
        </p:nvSpPr>
        <p:spPr>
          <a:xfrm>
            <a:off x="0" y="-8709"/>
            <a:ext cx="1603513" cy="2148935"/>
          </a:xfrm>
          <a:custGeom>
            <a:avLst/>
            <a:gdLst>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63040 w 1933303"/>
              <a:gd name="connsiteY14" fmla="*/ 2124892 h 2516778"/>
              <a:gd name="connsiteX15" fmla="*/ 1314994 w 1933303"/>
              <a:gd name="connsiteY15" fmla="*/ 2246812 h 2516778"/>
              <a:gd name="connsiteX16" fmla="*/ 1132114 w 1933303"/>
              <a:gd name="connsiteY16" fmla="*/ 2368732 h 2516778"/>
              <a:gd name="connsiteX17" fmla="*/ 949234 w 1933303"/>
              <a:gd name="connsiteY17" fmla="*/ 2438400 h 2516778"/>
              <a:gd name="connsiteX18" fmla="*/ 757646 w 1933303"/>
              <a:gd name="connsiteY18" fmla="*/ 2490652 h 2516778"/>
              <a:gd name="connsiteX19" fmla="*/ 557349 w 1933303"/>
              <a:gd name="connsiteY19" fmla="*/ 2516778 h 2516778"/>
              <a:gd name="connsiteX20" fmla="*/ 374469 w 1933303"/>
              <a:gd name="connsiteY20" fmla="*/ 2490652 h 2516778"/>
              <a:gd name="connsiteX21" fmla="*/ 174171 w 1933303"/>
              <a:gd name="connsiteY21" fmla="*/ 2447109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63040 w 1933303"/>
              <a:gd name="connsiteY14" fmla="*/ 2124892 h 2516778"/>
              <a:gd name="connsiteX15" fmla="*/ 1314994 w 1933303"/>
              <a:gd name="connsiteY15" fmla="*/ 2246812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0652 h 2516778"/>
              <a:gd name="connsiteX21" fmla="*/ 174171 w 1933303"/>
              <a:gd name="connsiteY21" fmla="*/ 2447109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63040 w 1933303"/>
              <a:gd name="connsiteY14" fmla="*/ 2124892 h 2516778"/>
              <a:gd name="connsiteX15" fmla="*/ 1314994 w 1933303"/>
              <a:gd name="connsiteY15" fmla="*/ 2246812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0652 h 2516778"/>
              <a:gd name="connsiteX21" fmla="*/ 191589 w 1933303"/>
              <a:gd name="connsiteY21" fmla="*/ 2464527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63040 w 1933303"/>
              <a:gd name="connsiteY14" fmla="*/ 2124892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0652 h 2516778"/>
              <a:gd name="connsiteX21" fmla="*/ 191589 w 1933303"/>
              <a:gd name="connsiteY21" fmla="*/ 2464527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71749 w 1933303"/>
              <a:gd name="connsiteY14" fmla="*/ 2133600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0652 h 2516778"/>
              <a:gd name="connsiteX21" fmla="*/ 191589 w 1933303"/>
              <a:gd name="connsiteY21" fmla="*/ 2464527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71749 w 1933303"/>
              <a:gd name="connsiteY14" fmla="*/ 2133600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9360 h 2516778"/>
              <a:gd name="connsiteX21" fmla="*/ 191589 w 1933303"/>
              <a:gd name="connsiteY21" fmla="*/ 2464527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71749 w 1933303"/>
              <a:gd name="connsiteY14" fmla="*/ 2133600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9360 h 2516778"/>
              <a:gd name="connsiteX21" fmla="*/ 191589 w 1933303"/>
              <a:gd name="connsiteY21" fmla="*/ 2464527 h 2516778"/>
              <a:gd name="connsiteX22" fmla="*/ 43543 w 1933303"/>
              <a:gd name="connsiteY22" fmla="*/ 2403566 h 2516778"/>
              <a:gd name="connsiteX23" fmla="*/ 0 w 1933303"/>
              <a:gd name="connsiteY23" fmla="*/ 2386149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71749 w 1933303"/>
              <a:gd name="connsiteY14" fmla="*/ 2133600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9360 h 2516778"/>
              <a:gd name="connsiteX21" fmla="*/ 191589 w 1933303"/>
              <a:gd name="connsiteY21" fmla="*/ 2464527 h 2516778"/>
              <a:gd name="connsiteX22" fmla="*/ 78377 w 1933303"/>
              <a:gd name="connsiteY22" fmla="*/ 2429692 h 2516778"/>
              <a:gd name="connsiteX23" fmla="*/ 0 w 1933303"/>
              <a:gd name="connsiteY23" fmla="*/ 2386149 h 2516778"/>
              <a:gd name="connsiteX24" fmla="*/ 0 w 1933303"/>
              <a:gd name="connsiteY24" fmla="*/ 0 h 251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33303" h="2516778">
                <a:moveTo>
                  <a:pt x="0" y="0"/>
                </a:moveTo>
                <a:lnTo>
                  <a:pt x="1419497" y="8709"/>
                </a:lnTo>
                <a:lnTo>
                  <a:pt x="1506583" y="78378"/>
                </a:lnTo>
                <a:lnTo>
                  <a:pt x="1611086" y="200298"/>
                </a:lnTo>
                <a:lnTo>
                  <a:pt x="1698171" y="304800"/>
                </a:lnTo>
                <a:lnTo>
                  <a:pt x="1811383" y="522515"/>
                </a:lnTo>
                <a:lnTo>
                  <a:pt x="1881051" y="731520"/>
                </a:lnTo>
                <a:lnTo>
                  <a:pt x="1907177" y="914400"/>
                </a:lnTo>
                <a:lnTo>
                  <a:pt x="1933303" y="1123406"/>
                </a:lnTo>
                <a:lnTo>
                  <a:pt x="1924594" y="1306286"/>
                </a:lnTo>
                <a:lnTo>
                  <a:pt x="1881051" y="1497875"/>
                </a:lnTo>
                <a:lnTo>
                  <a:pt x="1785257" y="1698172"/>
                </a:lnTo>
                <a:lnTo>
                  <a:pt x="1698171" y="1854926"/>
                </a:lnTo>
                <a:lnTo>
                  <a:pt x="1619794" y="1976846"/>
                </a:lnTo>
                <a:lnTo>
                  <a:pt x="1471749" y="2133600"/>
                </a:lnTo>
                <a:lnTo>
                  <a:pt x="1332412" y="2255521"/>
                </a:lnTo>
                <a:lnTo>
                  <a:pt x="1132114" y="2368732"/>
                </a:lnTo>
                <a:lnTo>
                  <a:pt x="949234" y="2438400"/>
                </a:lnTo>
                <a:lnTo>
                  <a:pt x="766354" y="2490652"/>
                </a:lnTo>
                <a:lnTo>
                  <a:pt x="557349" y="2516778"/>
                </a:lnTo>
                <a:lnTo>
                  <a:pt x="374469" y="2499360"/>
                </a:lnTo>
                <a:lnTo>
                  <a:pt x="191589" y="2464527"/>
                </a:lnTo>
                <a:lnTo>
                  <a:pt x="78377" y="2429692"/>
                </a:lnTo>
                <a:lnTo>
                  <a:pt x="0" y="2386149"/>
                </a:lnTo>
                <a:lnTo>
                  <a:pt x="0" y="0"/>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BE2799F-01FD-41B8-9B68-8C58CE501191}"/>
              </a:ext>
            </a:extLst>
          </p:cNvPr>
          <p:cNvPicPr>
            <a:picLocks noChangeAspect="1"/>
          </p:cNvPicPr>
          <p:nvPr/>
        </p:nvPicPr>
        <p:blipFill>
          <a:blip r:embed="rId4"/>
          <a:stretch>
            <a:fillRect/>
          </a:stretch>
        </p:blipFill>
        <p:spPr>
          <a:xfrm>
            <a:off x="554313" y="3436056"/>
            <a:ext cx="1316521" cy="1316521"/>
          </a:xfrm>
          <a:prstGeom prst="rect">
            <a:avLst/>
          </a:prstGeom>
        </p:spPr>
      </p:pic>
    </p:spTree>
    <p:extLst>
      <p:ext uri="{BB962C8B-B14F-4D97-AF65-F5344CB8AC3E}">
        <p14:creationId xmlns:p14="http://schemas.microsoft.com/office/powerpoint/2010/main" val="1106571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4;p30">
            <a:extLst>
              <a:ext uri="{FF2B5EF4-FFF2-40B4-BE49-F238E27FC236}">
                <a16:creationId xmlns:a16="http://schemas.microsoft.com/office/drawing/2014/main" id="{7E08EDE6-36A7-4780-9AD2-2D50200A35C3}"/>
              </a:ext>
            </a:extLst>
          </p:cNvPr>
          <p:cNvSpPr txBox="1">
            <a:spLocks/>
          </p:cNvSpPr>
          <p:nvPr/>
        </p:nvSpPr>
        <p:spPr>
          <a:xfrm>
            <a:off x="930965" y="362940"/>
            <a:ext cx="7772400" cy="702818"/>
          </a:xfrm>
          <a:prstGeom prst="rect">
            <a:avLst/>
          </a:prstGeom>
        </p:spPr>
        <p:txBody>
          <a:bodyPr spcFirstLastPara="1" vert="horz" wrap="square" lIns="0" tIns="0" rIns="0" bIns="0" anchor="b" anchorCtr="0">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spcBef>
                <a:spcPts val="0"/>
              </a:spcBef>
              <a:buClrTx/>
              <a:buFontTx/>
            </a:pPr>
            <a:r>
              <a:rPr lang="en-US" sz="3200" b="1" dirty="0">
                <a:solidFill>
                  <a:srgbClr val="009A96"/>
                </a:solidFill>
                <a:latin typeface="Bookman Old Style" pitchFamily="18" charset="0"/>
              </a:rPr>
              <a:t>Bill Provisions</a:t>
            </a:r>
          </a:p>
        </p:txBody>
      </p:sp>
      <p:sp>
        <p:nvSpPr>
          <p:cNvPr id="4" name="Freeform: Shape 3">
            <a:extLst>
              <a:ext uri="{FF2B5EF4-FFF2-40B4-BE49-F238E27FC236}">
                <a16:creationId xmlns:a16="http://schemas.microsoft.com/office/drawing/2014/main" id="{383C3E0E-1B01-43FD-9574-DD3C87CDD1EA}"/>
              </a:ext>
            </a:extLst>
          </p:cNvPr>
          <p:cNvSpPr/>
          <p:nvPr/>
        </p:nvSpPr>
        <p:spPr>
          <a:xfrm>
            <a:off x="0" y="-8709"/>
            <a:ext cx="1603513" cy="2148935"/>
          </a:xfrm>
          <a:custGeom>
            <a:avLst/>
            <a:gdLst>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63040 w 1933303"/>
              <a:gd name="connsiteY14" fmla="*/ 2124892 h 2516778"/>
              <a:gd name="connsiteX15" fmla="*/ 1314994 w 1933303"/>
              <a:gd name="connsiteY15" fmla="*/ 2246812 h 2516778"/>
              <a:gd name="connsiteX16" fmla="*/ 1132114 w 1933303"/>
              <a:gd name="connsiteY16" fmla="*/ 2368732 h 2516778"/>
              <a:gd name="connsiteX17" fmla="*/ 949234 w 1933303"/>
              <a:gd name="connsiteY17" fmla="*/ 2438400 h 2516778"/>
              <a:gd name="connsiteX18" fmla="*/ 757646 w 1933303"/>
              <a:gd name="connsiteY18" fmla="*/ 2490652 h 2516778"/>
              <a:gd name="connsiteX19" fmla="*/ 557349 w 1933303"/>
              <a:gd name="connsiteY19" fmla="*/ 2516778 h 2516778"/>
              <a:gd name="connsiteX20" fmla="*/ 374469 w 1933303"/>
              <a:gd name="connsiteY20" fmla="*/ 2490652 h 2516778"/>
              <a:gd name="connsiteX21" fmla="*/ 174171 w 1933303"/>
              <a:gd name="connsiteY21" fmla="*/ 2447109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63040 w 1933303"/>
              <a:gd name="connsiteY14" fmla="*/ 2124892 h 2516778"/>
              <a:gd name="connsiteX15" fmla="*/ 1314994 w 1933303"/>
              <a:gd name="connsiteY15" fmla="*/ 2246812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0652 h 2516778"/>
              <a:gd name="connsiteX21" fmla="*/ 174171 w 1933303"/>
              <a:gd name="connsiteY21" fmla="*/ 2447109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63040 w 1933303"/>
              <a:gd name="connsiteY14" fmla="*/ 2124892 h 2516778"/>
              <a:gd name="connsiteX15" fmla="*/ 1314994 w 1933303"/>
              <a:gd name="connsiteY15" fmla="*/ 2246812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0652 h 2516778"/>
              <a:gd name="connsiteX21" fmla="*/ 191589 w 1933303"/>
              <a:gd name="connsiteY21" fmla="*/ 2464527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63040 w 1933303"/>
              <a:gd name="connsiteY14" fmla="*/ 2124892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0652 h 2516778"/>
              <a:gd name="connsiteX21" fmla="*/ 191589 w 1933303"/>
              <a:gd name="connsiteY21" fmla="*/ 2464527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71749 w 1933303"/>
              <a:gd name="connsiteY14" fmla="*/ 2133600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0652 h 2516778"/>
              <a:gd name="connsiteX21" fmla="*/ 191589 w 1933303"/>
              <a:gd name="connsiteY21" fmla="*/ 2464527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71749 w 1933303"/>
              <a:gd name="connsiteY14" fmla="*/ 2133600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9360 h 2516778"/>
              <a:gd name="connsiteX21" fmla="*/ 191589 w 1933303"/>
              <a:gd name="connsiteY21" fmla="*/ 2464527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71749 w 1933303"/>
              <a:gd name="connsiteY14" fmla="*/ 2133600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9360 h 2516778"/>
              <a:gd name="connsiteX21" fmla="*/ 191589 w 1933303"/>
              <a:gd name="connsiteY21" fmla="*/ 2464527 h 2516778"/>
              <a:gd name="connsiteX22" fmla="*/ 43543 w 1933303"/>
              <a:gd name="connsiteY22" fmla="*/ 2403566 h 2516778"/>
              <a:gd name="connsiteX23" fmla="*/ 0 w 1933303"/>
              <a:gd name="connsiteY23" fmla="*/ 2386149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71749 w 1933303"/>
              <a:gd name="connsiteY14" fmla="*/ 2133600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9360 h 2516778"/>
              <a:gd name="connsiteX21" fmla="*/ 191589 w 1933303"/>
              <a:gd name="connsiteY21" fmla="*/ 2464527 h 2516778"/>
              <a:gd name="connsiteX22" fmla="*/ 78377 w 1933303"/>
              <a:gd name="connsiteY22" fmla="*/ 2429692 h 2516778"/>
              <a:gd name="connsiteX23" fmla="*/ 0 w 1933303"/>
              <a:gd name="connsiteY23" fmla="*/ 2386149 h 2516778"/>
              <a:gd name="connsiteX24" fmla="*/ 0 w 1933303"/>
              <a:gd name="connsiteY24" fmla="*/ 0 h 251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33303" h="2516778">
                <a:moveTo>
                  <a:pt x="0" y="0"/>
                </a:moveTo>
                <a:lnTo>
                  <a:pt x="1419497" y="8709"/>
                </a:lnTo>
                <a:lnTo>
                  <a:pt x="1506583" y="78378"/>
                </a:lnTo>
                <a:lnTo>
                  <a:pt x="1611086" y="200298"/>
                </a:lnTo>
                <a:lnTo>
                  <a:pt x="1698171" y="304800"/>
                </a:lnTo>
                <a:lnTo>
                  <a:pt x="1811383" y="522515"/>
                </a:lnTo>
                <a:lnTo>
                  <a:pt x="1881051" y="731520"/>
                </a:lnTo>
                <a:lnTo>
                  <a:pt x="1907177" y="914400"/>
                </a:lnTo>
                <a:lnTo>
                  <a:pt x="1933303" y="1123406"/>
                </a:lnTo>
                <a:lnTo>
                  <a:pt x="1924594" y="1306286"/>
                </a:lnTo>
                <a:lnTo>
                  <a:pt x="1881051" y="1497875"/>
                </a:lnTo>
                <a:lnTo>
                  <a:pt x="1785257" y="1698172"/>
                </a:lnTo>
                <a:lnTo>
                  <a:pt x="1698171" y="1854926"/>
                </a:lnTo>
                <a:lnTo>
                  <a:pt x="1619794" y="1976846"/>
                </a:lnTo>
                <a:lnTo>
                  <a:pt x="1471749" y="2133600"/>
                </a:lnTo>
                <a:lnTo>
                  <a:pt x="1332412" y="2255521"/>
                </a:lnTo>
                <a:lnTo>
                  <a:pt x="1132114" y="2368732"/>
                </a:lnTo>
                <a:lnTo>
                  <a:pt x="949234" y="2438400"/>
                </a:lnTo>
                <a:lnTo>
                  <a:pt x="766354" y="2490652"/>
                </a:lnTo>
                <a:lnTo>
                  <a:pt x="557349" y="2516778"/>
                </a:lnTo>
                <a:lnTo>
                  <a:pt x="374469" y="2499360"/>
                </a:lnTo>
                <a:lnTo>
                  <a:pt x="191589" y="2464527"/>
                </a:lnTo>
                <a:lnTo>
                  <a:pt x="78377" y="2429692"/>
                </a:lnTo>
                <a:lnTo>
                  <a:pt x="0" y="2386149"/>
                </a:lnTo>
                <a:lnTo>
                  <a:pt x="0" y="0"/>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EE4A5ED-864F-1D13-EAA0-719264505F9F}"/>
              </a:ext>
            </a:extLst>
          </p:cNvPr>
          <p:cNvSpPr txBox="1"/>
          <p:nvPr/>
        </p:nvSpPr>
        <p:spPr>
          <a:xfrm>
            <a:off x="1835425" y="1065758"/>
            <a:ext cx="6970645" cy="4416594"/>
          </a:xfrm>
          <a:prstGeom prst="rect">
            <a:avLst/>
          </a:prstGeom>
          <a:noFill/>
        </p:spPr>
        <p:txBody>
          <a:bodyPr wrap="square" rtlCol="0">
            <a:spAutoFit/>
          </a:bodyPr>
          <a:lstStyle/>
          <a:p>
            <a:pPr marL="342900" indent="-342900">
              <a:spcBef>
                <a:spcPts val="600"/>
              </a:spcBef>
              <a:buClr>
                <a:srgbClr val="51B148">
                  <a:lumMod val="50000"/>
                </a:srgbClr>
              </a:buClr>
              <a:buSzPts val="2400"/>
              <a:buFont typeface="Arial" panose="020B0604020202020204" pitchFamily="34" charset="0"/>
              <a:buChar char="•"/>
            </a:pPr>
            <a:r>
              <a:rPr lang="en-US" sz="2800" kern="1200" dirty="0">
                <a:solidFill>
                  <a:srgbClr val="002060"/>
                </a:solidFill>
                <a:latin typeface="Angsana New" panose="02020603050405020304" pitchFamily="18" charset="-34"/>
                <a:ea typeface="+mn-ea"/>
                <a:cs typeface="Angsana New" panose="02020603050405020304" pitchFamily="18" charset="-34"/>
                <a:sym typeface="Pontano Sans"/>
              </a:rPr>
              <a:t>LEED Innovation Credit requires maximum of 30 Threat Factor (likelihood of bird collision) for new building exterior</a:t>
            </a:r>
          </a:p>
          <a:p>
            <a:pPr marL="342900" indent="-342900">
              <a:spcBef>
                <a:spcPts val="600"/>
              </a:spcBef>
              <a:buClr>
                <a:srgbClr val="51B148">
                  <a:lumMod val="50000"/>
                </a:srgbClr>
              </a:buClr>
              <a:buSzPts val="2400"/>
              <a:buFont typeface="Arial" panose="020B0604020202020204" pitchFamily="34" charset="0"/>
              <a:buChar char="•"/>
            </a:pPr>
            <a:r>
              <a:rPr lang="en-US" sz="2800" kern="1200" dirty="0">
                <a:solidFill>
                  <a:srgbClr val="002060"/>
                </a:solidFill>
                <a:latin typeface="Angsana New" panose="02020603050405020304" pitchFamily="18" charset="-34"/>
                <a:ea typeface="+mn-ea"/>
                <a:cs typeface="Angsana New" panose="02020603050405020304" pitchFamily="18" charset="-34"/>
                <a:sym typeface="Pontano Sans"/>
              </a:rPr>
              <a:t>Glass may be used anywhere if it include a pattern of dots or lines or UV (or screening) that birds can see (but rarely noticed by people)</a:t>
            </a:r>
          </a:p>
          <a:p>
            <a:pPr marL="342900" indent="-342900">
              <a:spcBef>
                <a:spcPts val="600"/>
              </a:spcBef>
              <a:buClr>
                <a:srgbClr val="51B148">
                  <a:lumMod val="50000"/>
                </a:srgbClr>
              </a:buClr>
              <a:buSzPts val="2400"/>
              <a:buFont typeface="Arial" panose="020B0604020202020204" pitchFamily="34" charset="0"/>
              <a:buChar char="•"/>
            </a:pPr>
            <a:r>
              <a:rPr lang="en-US" sz="2800" kern="1200" dirty="0">
                <a:solidFill>
                  <a:srgbClr val="002060"/>
                </a:solidFill>
                <a:latin typeface="Angsana New" panose="02020603050405020304" pitchFamily="18" charset="-34"/>
                <a:ea typeface="+mn-ea"/>
                <a:cs typeface="Angsana New" panose="02020603050405020304" pitchFamily="18" charset="-34"/>
                <a:sym typeface="Pontano Sans"/>
              </a:rPr>
              <a:t>Lighting is reduced from midnight to dawn, during spring and fall migration, on existing buildings</a:t>
            </a:r>
          </a:p>
          <a:p>
            <a:pPr marL="342900" indent="-342900">
              <a:spcBef>
                <a:spcPts val="600"/>
              </a:spcBef>
              <a:buClr>
                <a:srgbClr val="51B148">
                  <a:lumMod val="50000"/>
                </a:srgbClr>
              </a:buClr>
              <a:buSzPts val="2400"/>
              <a:buFont typeface="Arial" panose="020B0604020202020204" pitchFamily="34" charset="0"/>
              <a:buChar char="•"/>
            </a:pPr>
            <a:r>
              <a:rPr lang="en-US" sz="2800" kern="1200" dirty="0">
                <a:solidFill>
                  <a:srgbClr val="002060"/>
                </a:solidFill>
                <a:latin typeface="Angsana New" panose="02020603050405020304" pitchFamily="18" charset="-34"/>
                <a:ea typeface="+mn-ea"/>
                <a:cs typeface="Angsana New" panose="02020603050405020304" pitchFamily="18" charset="-34"/>
                <a:sym typeface="Pontano Sans"/>
              </a:rPr>
              <a:t>Buildings shall meet standards to the extent practicable and within budgetary constraints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19043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0745"/>
              <a:buFont typeface="Arial"/>
              <a:buNone/>
            </a:pPr>
            <a:r>
              <a:rPr lang="en" sz="3600" b="1" dirty="0">
                <a:solidFill>
                  <a:srgbClr val="009A96"/>
                </a:solidFill>
                <a:latin typeface="Bookman Old Style" pitchFamily="18" charset="0"/>
                <a:sym typeface="Calibri"/>
              </a:rPr>
              <a:t>Maryland Sustainable Buildings Act</a:t>
            </a:r>
            <a:endParaRPr sz="3600" b="1" dirty="0">
              <a:solidFill>
                <a:srgbClr val="009A96"/>
              </a:solidFill>
              <a:latin typeface="Bookman Old Style" pitchFamily="18" charset="0"/>
              <a:sym typeface="Calibri"/>
            </a:endParaRPr>
          </a:p>
          <a:p>
            <a:pPr marL="0" lvl="0" indent="0" algn="ctr" rtl="0">
              <a:spcBef>
                <a:spcPts val="0"/>
              </a:spcBef>
              <a:spcAft>
                <a:spcPts val="0"/>
              </a:spcAft>
              <a:buClr>
                <a:schemeClr val="dk1"/>
              </a:buClr>
              <a:buSzPct val="39285"/>
              <a:buFont typeface="Arial"/>
              <a:buNone/>
            </a:pPr>
            <a:endParaRPr dirty="0">
              <a:solidFill>
                <a:schemeClr val="accent1"/>
              </a:solidFill>
              <a:latin typeface="Calibri"/>
              <a:ea typeface="Calibri"/>
              <a:cs typeface="Calibri"/>
              <a:sym typeface="Calibri"/>
            </a:endParaRPr>
          </a:p>
          <a:p>
            <a:pPr marL="0" lvl="0" indent="0" algn="ctr" rtl="0">
              <a:spcBef>
                <a:spcPts val="0"/>
              </a:spcBef>
              <a:spcAft>
                <a:spcPts val="0"/>
              </a:spcAft>
              <a:buNone/>
            </a:pPr>
            <a:endParaRPr dirty="0">
              <a:solidFill>
                <a:schemeClr val="accent1"/>
              </a:solidFill>
              <a:latin typeface="Calibri"/>
              <a:ea typeface="Calibri"/>
              <a:cs typeface="Calibri"/>
              <a:sym typeface="Calibri"/>
            </a:endParaRPr>
          </a:p>
        </p:txBody>
      </p:sp>
      <p:sp>
        <p:nvSpPr>
          <p:cNvPr id="102" name="Google Shape;102;p21"/>
          <p:cNvSpPr txBox="1">
            <a:spLocks noGrp="1"/>
          </p:cNvSpPr>
          <p:nvPr>
            <p:ph type="body" idx="1"/>
          </p:nvPr>
        </p:nvSpPr>
        <p:spPr>
          <a:xfrm>
            <a:off x="124921" y="1398370"/>
            <a:ext cx="3986037" cy="374513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ts val="1100"/>
              <a:buFont typeface="Arial"/>
              <a:buNone/>
            </a:pPr>
            <a:r>
              <a:rPr lang="en" sz="3500" b="1" dirty="0">
                <a:solidFill>
                  <a:srgbClr val="666666"/>
                </a:solidFill>
                <a:latin typeface="Calibri"/>
                <a:ea typeface="Calibri"/>
                <a:cs typeface="Calibri"/>
                <a:sym typeface="Calibri"/>
              </a:rPr>
              <a:t>Passed both houses on last day of session</a:t>
            </a:r>
          </a:p>
          <a:p>
            <a:pPr marL="0" lvl="0" indent="0" algn="ctr" rtl="0">
              <a:lnSpc>
                <a:spcPct val="100000"/>
              </a:lnSpc>
              <a:spcBef>
                <a:spcPts val="0"/>
              </a:spcBef>
              <a:spcAft>
                <a:spcPts val="0"/>
              </a:spcAft>
              <a:buClr>
                <a:schemeClr val="dk1"/>
              </a:buClr>
              <a:buSzPts val="1100"/>
              <a:buFont typeface="Arial"/>
              <a:buNone/>
            </a:pPr>
            <a:endParaRPr lang="en" sz="2400" dirty="0">
              <a:solidFill>
                <a:srgbClr val="666666"/>
              </a:solidFill>
              <a:latin typeface="Calibri"/>
              <a:ea typeface="Calibri"/>
              <a:cs typeface="Calibri"/>
              <a:sym typeface="Calibri"/>
            </a:endParaRPr>
          </a:p>
          <a:p>
            <a:pPr marL="342900"/>
            <a:r>
              <a:rPr lang="en-US" sz="2800" dirty="0">
                <a:solidFill>
                  <a:srgbClr val="222222"/>
                </a:solidFill>
                <a:latin typeface="Angsana New" panose="02020603050405020304" pitchFamily="18" charset="-34"/>
                <a:cs typeface="Angsana New" panose="02020603050405020304" pitchFamily="18" charset="-34"/>
              </a:rPr>
              <a:t>Bill passed with 25 minutes to spare</a:t>
            </a:r>
          </a:p>
          <a:p>
            <a:pPr marL="342900"/>
            <a:r>
              <a:rPr lang="en-US" sz="2800" dirty="0">
                <a:solidFill>
                  <a:srgbClr val="222222"/>
                </a:solidFill>
                <a:latin typeface="Angsana New" panose="02020603050405020304" pitchFamily="18" charset="-34"/>
                <a:cs typeface="Angsana New" panose="02020603050405020304" pitchFamily="18" charset="-34"/>
              </a:rPr>
              <a:t>Vote of 91 to 26</a:t>
            </a:r>
            <a:br>
              <a:rPr lang="en-US" dirty="0">
                <a:solidFill>
                  <a:srgbClr val="222222"/>
                </a:solidFill>
                <a:latin typeface="Arial" panose="020B0604020202020204" pitchFamily="34" charset="0"/>
              </a:rPr>
            </a:br>
            <a:endParaRPr lang="en-US" dirty="0">
              <a:solidFill>
                <a:srgbClr val="222222"/>
              </a:solidFill>
              <a:latin typeface="Arial" panose="020B0604020202020204" pitchFamily="34" charset="0"/>
            </a:endParaRPr>
          </a:p>
          <a:p>
            <a:pPr marL="0" lvl="0" indent="0" algn="ctr" rtl="0">
              <a:lnSpc>
                <a:spcPct val="100000"/>
              </a:lnSpc>
              <a:spcBef>
                <a:spcPts val="0"/>
              </a:spcBef>
              <a:spcAft>
                <a:spcPts val="0"/>
              </a:spcAft>
              <a:buClr>
                <a:schemeClr val="dk1"/>
              </a:buClr>
              <a:buSzPts val="1100"/>
              <a:buFont typeface="Arial"/>
              <a:buNone/>
            </a:pPr>
            <a:endParaRPr sz="2400" dirty="0">
              <a:solidFill>
                <a:srgbClr val="666666"/>
              </a:solidFill>
              <a:latin typeface="Calibri"/>
              <a:ea typeface="Calibri"/>
              <a:cs typeface="Calibri"/>
              <a:sym typeface="Calibri"/>
            </a:endParaRPr>
          </a:p>
          <a:p>
            <a:pPr marL="0" lvl="0" indent="0" algn="l" rtl="0">
              <a:spcBef>
                <a:spcPts val="0"/>
              </a:spcBef>
              <a:spcAft>
                <a:spcPts val="1200"/>
              </a:spcAft>
              <a:buNone/>
            </a:pPr>
            <a:endParaRPr dirty="0"/>
          </a:p>
        </p:txBody>
      </p:sp>
      <p:pic>
        <p:nvPicPr>
          <p:cNvPr id="2050" name="Picture 2">
            <a:extLst>
              <a:ext uri="{FF2B5EF4-FFF2-40B4-BE49-F238E27FC236}">
                <a16:creationId xmlns:a16="http://schemas.microsoft.com/office/drawing/2014/main" id="{B14642AD-67B9-88A1-36A7-EC9A40393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5381" y="1398370"/>
            <a:ext cx="4733698" cy="3551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233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13" name="Rectangle 9">
            <a:extLst>
              <a:ext uri="{FF2B5EF4-FFF2-40B4-BE49-F238E27FC236}">
                <a16:creationId xmlns:a16="http://schemas.microsoft.com/office/drawing/2014/main"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0" y="0"/>
            <a:ext cx="106556" cy="51435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82B2B8E4-F344-46B6-9661-509BE7D47F78}"/>
              </a:ext>
            </a:extLst>
          </p:cNvPr>
          <p:cNvSpPr>
            <a:spLocks noGrp="1"/>
          </p:cNvSpPr>
          <p:nvPr>
            <p:ph type="title"/>
          </p:nvPr>
        </p:nvSpPr>
        <p:spPr>
          <a:xfrm>
            <a:off x="193432" y="46596"/>
            <a:ext cx="2921244" cy="3479620"/>
          </a:xfrm>
        </p:spPr>
        <p:txBody>
          <a:bodyPr vert="horz" lIns="68580" tIns="34290" rIns="68580" bIns="34290" rtlCol="0" anchor="b">
            <a:normAutofit/>
          </a:bodyPr>
          <a:lstStyle/>
          <a:p>
            <a:r>
              <a:rPr lang="en-US" sz="3000" dirty="0">
                <a:solidFill>
                  <a:schemeClr val="bg1">
                    <a:lumMod val="85000"/>
                    <a:lumOff val="15000"/>
                  </a:schemeClr>
                </a:solidFill>
              </a:rPr>
              <a:t>Maryland</a:t>
            </a:r>
            <a:br>
              <a:rPr lang="en-US" sz="3000" dirty="0">
                <a:solidFill>
                  <a:schemeClr val="bg1">
                    <a:lumMod val="85000"/>
                    <a:lumOff val="15000"/>
                  </a:schemeClr>
                </a:solidFill>
              </a:rPr>
            </a:br>
            <a:r>
              <a:rPr lang="en-US" sz="3000" dirty="0">
                <a:solidFill>
                  <a:schemeClr val="bg1">
                    <a:lumMod val="85000"/>
                    <a:lumOff val="15000"/>
                  </a:schemeClr>
                </a:solidFill>
              </a:rPr>
              <a:t>Sustainable Buildings Act of 2023 Passed</a:t>
            </a:r>
            <a:br>
              <a:rPr lang="en-US" sz="3000" dirty="0">
                <a:solidFill>
                  <a:schemeClr val="bg1">
                    <a:lumMod val="85000"/>
                    <a:lumOff val="15000"/>
                  </a:schemeClr>
                </a:solidFill>
              </a:rPr>
            </a:br>
            <a:br>
              <a:rPr lang="en-US" sz="3000" dirty="0">
                <a:solidFill>
                  <a:schemeClr val="bg1">
                    <a:lumMod val="85000"/>
                    <a:lumOff val="15000"/>
                  </a:schemeClr>
                </a:solidFill>
              </a:rPr>
            </a:br>
            <a:br>
              <a:rPr lang="en-US" sz="2250" dirty="0">
                <a:solidFill>
                  <a:schemeClr val="bg1">
                    <a:lumMod val="85000"/>
                    <a:lumOff val="15000"/>
                  </a:schemeClr>
                </a:solidFill>
              </a:rPr>
            </a:br>
            <a:endParaRPr lang="en-US" sz="2250" dirty="0">
              <a:solidFill>
                <a:schemeClr val="bg1">
                  <a:lumMod val="85000"/>
                  <a:lumOff val="15000"/>
                </a:schemeClr>
              </a:solidFill>
            </a:endParaRPr>
          </a:p>
        </p:txBody>
      </p:sp>
      <p:sp>
        <p:nvSpPr>
          <p:cNvPr id="4" name="TextBox 3">
            <a:extLst>
              <a:ext uri="{FF2B5EF4-FFF2-40B4-BE49-F238E27FC236}">
                <a16:creationId xmlns:a16="http://schemas.microsoft.com/office/drawing/2014/main" id="{1DA0E5FB-E021-4C6E-8F29-72F9E8ED84B1}"/>
              </a:ext>
            </a:extLst>
          </p:cNvPr>
          <p:cNvSpPr txBox="1"/>
          <p:nvPr/>
        </p:nvSpPr>
        <p:spPr>
          <a:xfrm>
            <a:off x="193430" y="4182199"/>
            <a:ext cx="3210413" cy="369332"/>
          </a:xfrm>
          <a:prstGeom prst="rect">
            <a:avLst/>
          </a:prstGeom>
          <a:noFill/>
        </p:spPr>
        <p:txBody>
          <a:bodyPr wrap="square" rtlCol="0">
            <a:spAutoFit/>
          </a:bodyPr>
          <a:lstStyle/>
          <a:p>
            <a:pPr defTabSz="685800">
              <a:buClrTx/>
              <a:defRPr/>
            </a:pPr>
            <a:r>
              <a:rPr lang="en-US" sz="1800" kern="1200" dirty="0">
                <a:solidFill>
                  <a:prstClr val="white"/>
                </a:solidFill>
                <a:latin typeface="Calibri" panose="020F0502020204030204"/>
                <a:ea typeface="+mn-ea"/>
                <a:cs typeface="+mn-cs"/>
              </a:rPr>
              <a:t>Will take effect October 1, 2023</a:t>
            </a:r>
          </a:p>
        </p:txBody>
      </p:sp>
      <p:pic>
        <p:nvPicPr>
          <p:cNvPr id="5" name="Picture 2">
            <a:extLst>
              <a:ext uri="{FF2B5EF4-FFF2-40B4-BE49-F238E27FC236}">
                <a16:creationId xmlns:a16="http://schemas.microsoft.com/office/drawing/2014/main" id="{235B6579-7BBF-2C8B-0654-DBE41972D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4152" y="947531"/>
            <a:ext cx="5337535" cy="35532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ADF1EE3-262C-2649-F019-44F6A4730601}"/>
              </a:ext>
            </a:extLst>
          </p:cNvPr>
          <p:cNvSpPr txBox="1"/>
          <p:nvPr/>
        </p:nvSpPr>
        <p:spPr>
          <a:xfrm>
            <a:off x="193430" y="3051141"/>
            <a:ext cx="3210414" cy="646331"/>
          </a:xfrm>
          <a:prstGeom prst="rect">
            <a:avLst/>
          </a:prstGeom>
          <a:noFill/>
        </p:spPr>
        <p:txBody>
          <a:bodyPr wrap="square" rtlCol="0">
            <a:spAutoFit/>
          </a:bodyPr>
          <a:lstStyle/>
          <a:p>
            <a:pPr defTabSz="685800">
              <a:buClrTx/>
              <a:defRPr/>
            </a:pPr>
            <a:r>
              <a:rPr lang="en-US" sz="1800" kern="1200" dirty="0">
                <a:solidFill>
                  <a:prstClr val="white"/>
                </a:solidFill>
                <a:latin typeface="Calibri" panose="020F0502020204030204"/>
                <a:ea typeface="+mn-ea"/>
                <a:cs typeface="+mn-cs"/>
              </a:rPr>
              <a:t>Signed by Governor Wes Moore on May 8, 2023</a:t>
            </a:r>
          </a:p>
        </p:txBody>
      </p:sp>
    </p:spTree>
    <p:extLst>
      <p:ext uri="{BB962C8B-B14F-4D97-AF65-F5344CB8AC3E}">
        <p14:creationId xmlns:p14="http://schemas.microsoft.com/office/powerpoint/2010/main" val="2004429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4;p30">
            <a:extLst>
              <a:ext uri="{FF2B5EF4-FFF2-40B4-BE49-F238E27FC236}">
                <a16:creationId xmlns:a16="http://schemas.microsoft.com/office/drawing/2014/main" id="{7E08EDE6-36A7-4780-9AD2-2D50200A35C3}"/>
              </a:ext>
            </a:extLst>
          </p:cNvPr>
          <p:cNvSpPr txBox="1">
            <a:spLocks/>
          </p:cNvSpPr>
          <p:nvPr/>
        </p:nvSpPr>
        <p:spPr>
          <a:xfrm>
            <a:off x="930965" y="362940"/>
            <a:ext cx="7772400" cy="702818"/>
          </a:xfrm>
          <a:prstGeom prst="rect">
            <a:avLst/>
          </a:prstGeom>
        </p:spPr>
        <p:txBody>
          <a:bodyPr spcFirstLastPara="1" vert="horz" wrap="square" lIns="0" tIns="0" rIns="0" bIns="0" anchor="b" anchorCtr="0">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spcBef>
                <a:spcPts val="0"/>
              </a:spcBef>
              <a:buClrTx/>
              <a:buFontTx/>
            </a:pPr>
            <a:r>
              <a:rPr lang="en-US" sz="3200" b="1" dirty="0">
                <a:solidFill>
                  <a:srgbClr val="009A96"/>
                </a:solidFill>
                <a:latin typeface="Bookman Old Style" pitchFamily="18" charset="0"/>
              </a:rPr>
              <a:t>Safe Skies Can Help</a:t>
            </a:r>
          </a:p>
        </p:txBody>
      </p:sp>
      <p:sp>
        <p:nvSpPr>
          <p:cNvPr id="4" name="Freeform: Shape 3">
            <a:extLst>
              <a:ext uri="{FF2B5EF4-FFF2-40B4-BE49-F238E27FC236}">
                <a16:creationId xmlns:a16="http://schemas.microsoft.com/office/drawing/2014/main" id="{383C3E0E-1B01-43FD-9574-DD3C87CDD1EA}"/>
              </a:ext>
            </a:extLst>
          </p:cNvPr>
          <p:cNvSpPr/>
          <p:nvPr/>
        </p:nvSpPr>
        <p:spPr>
          <a:xfrm>
            <a:off x="0" y="-8709"/>
            <a:ext cx="1603513" cy="2148935"/>
          </a:xfrm>
          <a:custGeom>
            <a:avLst/>
            <a:gdLst>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63040 w 1933303"/>
              <a:gd name="connsiteY14" fmla="*/ 2124892 h 2516778"/>
              <a:gd name="connsiteX15" fmla="*/ 1314994 w 1933303"/>
              <a:gd name="connsiteY15" fmla="*/ 2246812 h 2516778"/>
              <a:gd name="connsiteX16" fmla="*/ 1132114 w 1933303"/>
              <a:gd name="connsiteY16" fmla="*/ 2368732 h 2516778"/>
              <a:gd name="connsiteX17" fmla="*/ 949234 w 1933303"/>
              <a:gd name="connsiteY17" fmla="*/ 2438400 h 2516778"/>
              <a:gd name="connsiteX18" fmla="*/ 757646 w 1933303"/>
              <a:gd name="connsiteY18" fmla="*/ 2490652 h 2516778"/>
              <a:gd name="connsiteX19" fmla="*/ 557349 w 1933303"/>
              <a:gd name="connsiteY19" fmla="*/ 2516778 h 2516778"/>
              <a:gd name="connsiteX20" fmla="*/ 374469 w 1933303"/>
              <a:gd name="connsiteY20" fmla="*/ 2490652 h 2516778"/>
              <a:gd name="connsiteX21" fmla="*/ 174171 w 1933303"/>
              <a:gd name="connsiteY21" fmla="*/ 2447109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63040 w 1933303"/>
              <a:gd name="connsiteY14" fmla="*/ 2124892 h 2516778"/>
              <a:gd name="connsiteX15" fmla="*/ 1314994 w 1933303"/>
              <a:gd name="connsiteY15" fmla="*/ 2246812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0652 h 2516778"/>
              <a:gd name="connsiteX21" fmla="*/ 174171 w 1933303"/>
              <a:gd name="connsiteY21" fmla="*/ 2447109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63040 w 1933303"/>
              <a:gd name="connsiteY14" fmla="*/ 2124892 h 2516778"/>
              <a:gd name="connsiteX15" fmla="*/ 1314994 w 1933303"/>
              <a:gd name="connsiteY15" fmla="*/ 2246812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0652 h 2516778"/>
              <a:gd name="connsiteX21" fmla="*/ 191589 w 1933303"/>
              <a:gd name="connsiteY21" fmla="*/ 2464527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63040 w 1933303"/>
              <a:gd name="connsiteY14" fmla="*/ 2124892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0652 h 2516778"/>
              <a:gd name="connsiteX21" fmla="*/ 191589 w 1933303"/>
              <a:gd name="connsiteY21" fmla="*/ 2464527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71749 w 1933303"/>
              <a:gd name="connsiteY14" fmla="*/ 2133600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0652 h 2516778"/>
              <a:gd name="connsiteX21" fmla="*/ 191589 w 1933303"/>
              <a:gd name="connsiteY21" fmla="*/ 2464527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71749 w 1933303"/>
              <a:gd name="connsiteY14" fmla="*/ 2133600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9360 h 2516778"/>
              <a:gd name="connsiteX21" fmla="*/ 191589 w 1933303"/>
              <a:gd name="connsiteY21" fmla="*/ 2464527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71749 w 1933303"/>
              <a:gd name="connsiteY14" fmla="*/ 2133600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9360 h 2516778"/>
              <a:gd name="connsiteX21" fmla="*/ 191589 w 1933303"/>
              <a:gd name="connsiteY21" fmla="*/ 2464527 h 2516778"/>
              <a:gd name="connsiteX22" fmla="*/ 43543 w 1933303"/>
              <a:gd name="connsiteY22" fmla="*/ 2403566 h 2516778"/>
              <a:gd name="connsiteX23" fmla="*/ 0 w 1933303"/>
              <a:gd name="connsiteY23" fmla="*/ 2386149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71749 w 1933303"/>
              <a:gd name="connsiteY14" fmla="*/ 2133600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9360 h 2516778"/>
              <a:gd name="connsiteX21" fmla="*/ 191589 w 1933303"/>
              <a:gd name="connsiteY21" fmla="*/ 2464527 h 2516778"/>
              <a:gd name="connsiteX22" fmla="*/ 78377 w 1933303"/>
              <a:gd name="connsiteY22" fmla="*/ 2429692 h 2516778"/>
              <a:gd name="connsiteX23" fmla="*/ 0 w 1933303"/>
              <a:gd name="connsiteY23" fmla="*/ 2386149 h 2516778"/>
              <a:gd name="connsiteX24" fmla="*/ 0 w 1933303"/>
              <a:gd name="connsiteY24" fmla="*/ 0 h 251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33303" h="2516778">
                <a:moveTo>
                  <a:pt x="0" y="0"/>
                </a:moveTo>
                <a:lnTo>
                  <a:pt x="1419497" y="8709"/>
                </a:lnTo>
                <a:lnTo>
                  <a:pt x="1506583" y="78378"/>
                </a:lnTo>
                <a:lnTo>
                  <a:pt x="1611086" y="200298"/>
                </a:lnTo>
                <a:lnTo>
                  <a:pt x="1698171" y="304800"/>
                </a:lnTo>
                <a:lnTo>
                  <a:pt x="1811383" y="522515"/>
                </a:lnTo>
                <a:lnTo>
                  <a:pt x="1881051" y="731520"/>
                </a:lnTo>
                <a:lnTo>
                  <a:pt x="1907177" y="914400"/>
                </a:lnTo>
                <a:lnTo>
                  <a:pt x="1933303" y="1123406"/>
                </a:lnTo>
                <a:lnTo>
                  <a:pt x="1924594" y="1306286"/>
                </a:lnTo>
                <a:lnTo>
                  <a:pt x="1881051" y="1497875"/>
                </a:lnTo>
                <a:lnTo>
                  <a:pt x="1785257" y="1698172"/>
                </a:lnTo>
                <a:lnTo>
                  <a:pt x="1698171" y="1854926"/>
                </a:lnTo>
                <a:lnTo>
                  <a:pt x="1619794" y="1976846"/>
                </a:lnTo>
                <a:lnTo>
                  <a:pt x="1471749" y="2133600"/>
                </a:lnTo>
                <a:lnTo>
                  <a:pt x="1332412" y="2255521"/>
                </a:lnTo>
                <a:lnTo>
                  <a:pt x="1132114" y="2368732"/>
                </a:lnTo>
                <a:lnTo>
                  <a:pt x="949234" y="2438400"/>
                </a:lnTo>
                <a:lnTo>
                  <a:pt x="766354" y="2490652"/>
                </a:lnTo>
                <a:lnTo>
                  <a:pt x="557349" y="2516778"/>
                </a:lnTo>
                <a:lnTo>
                  <a:pt x="374469" y="2499360"/>
                </a:lnTo>
                <a:lnTo>
                  <a:pt x="191589" y="2464527"/>
                </a:lnTo>
                <a:lnTo>
                  <a:pt x="78377" y="2429692"/>
                </a:lnTo>
                <a:lnTo>
                  <a:pt x="0" y="2386149"/>
                </a:lnTo>
                <a:lnTo>
                  <a:pt x="0" y="0"/>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EE4A5ED-864F-1D13-EAA0-719264505F9F}"/>
              </a:ext>
            </a:extLst>
          </p:cNvPr>
          <p:cNvSpPr txBox="1"/>
          <p:nvPr/>
        </p:nvSpPr>
        <p:spPr>
          <a:xfrm>
            <a:off x="1762538" y="1257915"/>
            <a:ext cx="7149549" cy="3277820"/>
          </a:xfrm>
          <a:prstGeom prst="rect">
            <a:avLst/>
          </a:prstGeom>
          <a:noFill/>
        </p:spPr>
        <p:txBody>
          <a:bodyPr wrap="square" rtlCol="0">
            <a:spAutoFit/>
          </a:bodyPr>
          <a:lstStyle/>
          <a:p>
            <a:pPr marL="342900" indent="-342900">
              <a:spcBef>
                <a:spcPts val="600"/>
              </a:spcBef>
              <a:buClr>
                <a:srgbClr val="51B148">
                  <a:lumMod val="50000"/>
                </a:srgbClr>
              </a:buClr>
              <a:buSzPts val="2400"/>
              <a:buFont typeface="Arial" panose="020B0604020202020204" pitchFamily="34" charset="0"/>
              <a:buChar char="•"/>
            </a:pPr>
            <a:r>
              <a:rPr lang="en-US" sz="3200" kern="1200" dirty="0">
                <a:solidFill>
                  <a:srgbClr val="002060"/>
                </a:solidFill>
                <a:latin typeface="Angsana New" panose="02020603050405020304" pitchFamily="18" charset="-34"/>
                <a:ea typeface="+mn-ea"/>
                <a:cs typeface="Angsana New" panose="02020603050405020304" pitchFamily="18" charset="-34"/>
                <a:sym typeface="Pontano Sans"/>
              </a:rPr>
              <a:t>Survey for collision hotspots and evaluate buildings for retrofit </a:t>
            </a:r>
          </a:p>
          <a:p>
            <a:pPr marL="342900" indent="-342900">
              <a:spcBef>
                <a:spcPts val="600"/>
              </a:spcBef>
              <a:buClr>
                <a:srgbClr val="51B148">
                  <a:lumMod val="50000"/>
                </a:srgbClr>
              </a:buClr>
              <a:buSzPts val="2400"/>
              <a:buFont typeface="Arial" panose="020B0604020202020204" pitchFamily="34" charset="0"/>
              <a:buChar char="•"/>
            </a:pPr>
            <a:r>
              <a:rPr lang="en-US" sz="3200" kern="1200" dirty="0">
                <a:solidFill>
                  <a:srgbClr val="002060"/>
                </a:solidFill>
                <a:latin typeface="Angsana New" panose="02020603050405020304" pitchFamily="18" charset="-34"/>
                <a:ea typeface="+mn-ea"/>
                <a:cs typeface="Angsana New" panose="02020603050405020304" pitchFamily="18" charset="-34"/>
                <a:sym typeface="Pontano Sans"/>
              </a:rPr>
              <a:t>Connect you with bird safe architects and window vendors</a:t>
            </a:r>
          </a:p>
          <a:p>
            <a:pPr marL="342900" indent="-342900">
              <a:spcBef>
                <a:spcPts val="600"/>
              </a:spcBef>
              <a:buClr>
                <a:srgbClr val="51B148">
                  <a:lumMod val="50000"/>
                </a:srgbClr>
              </a:buClr>
              <a:buSzPts val="2400"/>
              <a:buFont typeface="Arial" panose="020B0604020202020204" pitchFamily="34" charset="0"/>
              <a:buChar char="•"/>
            </a:pPr>
            <a:r>
              <a:rPr lang="en-US" sz="3200" kern="1200" dirty="0">
                <a:solidFill>
                  <a:srgbClr val="002060"/>
                </a:solidFill>
                <a:latin typeface="Angsana New" panose="02020603050405020304" pitchFamily="18" charset="-34"/>
                <a:ea typeface="+mn-ea"/>
                <a:cs typeface="Angsana New" panose="02020603050405020304" pitchFamily="18" charset="-34"/>
                <a:sym typeface="Pontano Sans"/>
              </a:rPr>
              <a:t>Build broad constituency of support, from architects to youth to hunters</a:t>
            </a:r>
          </a:p>
          <a:p>
            <a:pPr marL="342900" indent="-342900">
              <a:spcBef>
                <a:spcPts val="600"/>
              </a:spcBef>
              <a:buClr>
                <a:srgbClr val="51B148">
                  <a:lumMod val="50000"/>
                </a:srgbClr>
              </a:buClr>
              <a:buSzPts val="2400"/>
              <a:buFont typeface="Arial" panose="020B0604020202020204" pitchFamily="34" charset="0"/>
              <a:buChar char="•"/>
            </a:pPr>
            <a:r>
              <a:rPr lang="en-US" sz="3200" kern="1200" dirty="0">
                <a:solidFill>
                  <a:srgbClr val="002060"/>
                </a:solidFill>
                <a:latin typeface="Angsana New" panose="02020603050405020304" pitchFamily="18" charset="-34"/>
                <a:ea typeface="+mn-ea"/>
                <a:cs typeface="Angsana New" panose="02020603050405020304" pitchFamily="18" charset="-34"/>
                <a:sym typeface="Pontano Sans"/>
              </a:rPr>
              <a:t>Work with bill sponsors and discuss with affected agencies</a:t>
            </a:r>
          </a:p>
        </p:txBody>
      </p:sp>
    </p:spTree>
    <p:extLst>
      <p:ext uri="{BB962C8B-B14F-4D97-AF65-F5344CB8AC3E}">
        <p14:creationId xmlns:p14="http://schemas.microsoft.com/office/powerpoint/2010/main" val="2109309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4;p30">
            <a:extLst>
              <a:ext uri="{FF2B5EF4-FFF2-40B4-BE49-F238E27FC236}">
                <a16:creationId xmlns:a16="http://schemas.microsoft.com/office/drawing/2014/main" id="{7E08EDE6-36A7-4780-9AD2-2D50200A35C3}"/>
              </a:ext>
            </a:extLst>
          </p:cNvPr>
          <p:cNvSpPr txBox="1">
            <a:spLocks/>
          </p:cNvSpPr>
          <p:nvPr/>
        </p:nvSpPr>
        <p:spPr>
          <a:xfrm>
            <a:off x="1502689" y="532728"/>
            <a:ext cx="7111224" cy="702818"/>
          </a:xfrm>
          <a:prstGeom prst="rect">
            <a:avLst/>
          </a:prstGeom>
        </p:spPr>
        <p:txBody>
          <a:bodyPr spcFirstLastPara="1" vert="horz" wrap="square" lIns="0" tIns="0" rIns="0" bIns="0" anchor="b" anchorCtr="0">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spcBef>
                <a:spcPts val="0"/>
              </a:spcBef>
              <a:buClrTx/>
            </a:pPr>
            <a:r>
              <a:rPr lang="en-US" sz="3200" b="1" dirty="0">
                <a:solidFill>
                  <a:srgbClr val="009A96"/>
                </a:solidFill>
                <a:latin typeface="Bookman Old Style" pitchFamily="18" charset="0"/>
              </a:rPr>
              <a:t>Contact Us</a:t>
            </a:r>
          </a:p>
        </p:txBody>
      </p:sp>
      <p:sp>
        <p:nvSpPr>
          <p:cNvPr id="4" name="Freeform: Shape 3">
            <a:extLst>
              <a:ext uri="{FF2B5EF4-FFF2-40B4-BE49-F238E27FC236}">
                <a16:creationId xmlns:a16="http://schemas.microsoft.com/office/drawing/2014/main" id="{383C3E0E-1B01-43FD-9574-DD3C87CDD1EA}"/>
              </a:ext>
            </a:extLst>
          </p:cNvPr>
          <p:cNvSpPr/>
          <p:nvPr/>
        </p:nvSpPr>
        <p:spPr>
          <a:xfrm>
            <a:off x="0" y="-8709"/>
            <a:ext cx="1603513" cy="2148935"/>
          </a:xfrm>
          <a:custGeom>
            <a:avLst/>
            <a:gdLst>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63040 w 1933303"/>
              <a:gd name="connsiteY14" fmla="*/ 2124892 h 2516778"/>
              <a:gd name="connsiteX15" fmla="*/ 1314994 w 1933303"/>
              <a:gd name="connsiteY15" fmla="*/ 2246812 h 2516778"/>
              <a:gd name="connsiteX16" fmla="*/ 1132114 w 1933303"/>
              <a:gd name="connsiteY16" fmla="*/ 2368732 h 2516778"/>
              <a:gd name="connsiteX17" fmla="*/ 949234 w 1933303"/>
              <a:gd name="connsiteY17" fmla="*/ 2438400 h 2516778"/>
              <a:gd name="connsiteX18" fmla="*/ 757646 w 1933303"/>
              <a:gd name="connsiteY18" fmla="*/ 2490652 h 2516778"/>
              <a:gd name="connsiteX19" fmla="*/ 557349 w 1933303"/>
              <a:gd name="connsiteY19" fmla="*/ 2516778 h 2516778"/>
              <a:gd name="connsiteX20" fmla="*/ 374469 w 1933303"/>
              <a:gd name="connsiteY20" fmla="*/ 2490652 h 2516778"/>
              <a:gd name="connsiteX21" fmla="*/ 174171 w 1933303"/>
              <a:gd name="connsiteY21" fmla="*/ 2447109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63040 w 1933303"/>
              <a:gd name="connsiteY14" fmla="*/ 2124892 h 2516778"/>
              <a:gd name="connsiteX15" fmla="*/ 1314994 w 1933303"/>
              <a:gd name="connsiteY15" fmla="*/ 2246812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0652 h 2516778"/>
              <a:gd name="connsiteX21" fmla="*/ 174171 w 1933303"/>
              <a:gd name="connsiteY21" fmla="*/ 2447109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63040 w 1933303"/>
              <a:gd name="connsiteY14" fmla="*/ 2124892 h 2516778"/>
              <a:gd name="connsiteX15" fmla="*/ 1314994 w 1933303"/>
              <a:gd name="connsiteY15" fmla="*/ 2246812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0652 h 2516778"/>
              <a:gd name="connsiteX21" fmla="*/ 191589 w 1933303"/>
              <a:gd name="connsiteY21" fmla="*/ 2464527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63040 w 1933303"/>
              <a:gd name="connsiteY14" fmla="*/ 2124892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0652 h 2516778"/>
              <a:gd name="connsiteX21" fmla="*/ 191589 w 1933303"/>
              <a:gd name="connsiteY21" fmla="*/ 2464527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71749 w 1933303"/>
              <a:gd name="connsiteY14" fmla="*/ 2133600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0652 h 2516778"/>
              <a:gd name="connsiteX21" fmla="*/ 191589 w 1933303"/>
              <a:gd name="connsiteY21" fmla="*/ 2464527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71749 w 1933303"/>
              <a:gd name="connsiteY14" fmla="*/ 2133600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9360 h 2516778"/>
              <a:gd name="connsiteX21" fmla="*/ 191589 w 1933303"/>
              <a:gd name="connsiteY21" fmla="*/ 2464527 h 2516778"/>
              <a:gd name="connsiteX22" fmla="*/ 43543 w 1933303"/>
              <a:gd name="connsiteY22" fmla="*/ 2403566 h 2516778"/>
              <a:gd name="connsiteX23" fmla="*/ 0 w 1933303"/>
              <a:gd name="connsiteY23" fmla="*/ 2394858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71749 w 1933303"/>
              <a:gd name="connsiteY14" fmla="*/ 2133600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9360 h 2516778"/>
              <a:gd name="connsiteX21" fmla="*/ 191589 w 1933303"/>
              <a:gd name="connsiteY21" fmla="*/ 2464527 h 2516778"/>
              <a:gd name="connsiteX22" fmla="*/ 43543 w 1933303"/>
              <a:gd name="connsiteY22" fmla="*/ 2403566 h 2516778"/>
              <a:gd name="connsiteX23" fmla="*/ 0 w 1933303"/>
              <a:gd name="connsiteY23" fmla="*/ 2386149 h 2516778"/>
              <a:gd name="connsiteX24" fmla="*/ 0 w 1933303"/>
              <a:gd name="connsiteY24" fmla="*/ 0 h 2516778"/>
              <a:gd name="connsiteX0" fmla="*/ 0 w 1933303"/>
              <a:gd name="connsiteY0" fmla="*/ 0 h 2516778"/>
              <a:gd name="connsiteX1" fmla="*/ 1419497 w 1933303"/>
              <a:gd name="connsiteY1" fmla="*/ 8709 h 2516778"/>
              <a:gd name="connsiteX2" fmla="*/ 1506583 w 1933303"/>
              <a:gd name="connsiteY2" fmla="*/ 78378 h 2516778"/>
              <a:gd name="connsiteX3" fmla="*/ 1611086 w 1933303"/>
              <a:gd name="connsiteY3" fmla="*/ 200298 h 2516778"/>
              <a:gd name="connsiteX4" fmla="*/ 1698171 w 1933303"/>
              <a:gd name="connsiteY4" fmla="*/ 304800 h 2516778"/>
              <a:gd name="connsiteX5" fmla="*/ 1811383 w 1933303"/>
              <a:gd name="connsiteY5" fmla="*/ 522515 h 2516778"/>
              <a:gd name="connsiteX6" fmla="*/ 1881051 w 1933303"/>
              <a:gd name="connsiteY6" fmla="*/ 731520 h 2516778"/>
              <a:gd name="connsiteX7" fmla="*/ 1907177 w 1933303"/>
              <a:gd name="connsiteY7" fmla="*/ 914400 h 2516778"/>
              <a:gd name="connsiteX8" fmla="*/ 1933303 w 1933303"/>
              <a:gd name="connsiteY8" fmla="*/ 1123406 h 2516778"/>
              <a:gd name="connsiteX9" fmla="*/ 1924594 w 1933303"/>
              <a:gd name="connsiteY9" fmla="*/ 1306286 h 2516778"/>
              <a:gd name="connsiteX10" fmla="*/ 1881051 w 1933303"/>
              <a:gd name="connsiteY10" fmla="*/ 1497875 h 2516778"/>
              <a:gd name="connsiteX11" fmla="*/ 1785257 w 1933303"/>
              <a:gd name="connsiteY11" fmla="*/ 1698172 h 2516778"/>
              <a:gd name="connsiteX12" fmla="*/ 1698171 w 1933303"/>
              <a:gd name="connsiteY12" fmla="*/ 1854926 h 2516778"/>
              <a:gd name="connsiteX13" fmla="*/ 1619794 w 1933303"/>
              <a:gd name="connsiteY13" fmla="*/ 1976846 h 2516778"/>
              <a:gd name="connsiteX14" fmla="*/ 1471749 w 1933303"/>
              <a:gd name="connsiteY14" fmla="*/ 2133600 h 2516778"/>
              <a:gd name="connsiteX15" fmla="*/ 1332412 w 1933303"/>
              <a:gd name="connsiteY15" fmla="*/ 2255521 h 2516778"/>
              <a:gd name="connsiteX16" fmla="*/ 1132114 w 1933303"/>
              <a:gd name="connsiteY16" fmla="*/ 2368732 h 2516778"/>
              <a:gd name="connsiteX17" fmla="*/ 949234 w 1933303"/>
              <a:gd name="connsiteY17" fmla="*/ 2438400 h 2516778"/>
              <a:gd name="connsiteX18" fmla="*/ 766354 w 1933303"/>
              <a:gd name="connsiteY18" fmla="*/ 2490652 h 2516778"/>
              <a:gd name="connsiteX19" fmla="*/ 557349 w 1933303"/>
              <a:gd name="connsiteY19" fmla="*/ 2516778 h 2516778"/>
              <a:gd name="connsiteX20" fmla="*/ 374469 w 1933303"/>
              <a:gd name="connsiteY20" fmla="*/ 2499360 h 2516778"/>
              <a:gd name="connsiteX21" fmla="*/ 191589 w 1933303"/>
              <a:gd name="connsiteY21" fmla="*/ 2464527 h 2516778"/>
              <a:gd name="connsiteX22" fmla="*/ 78377 w 1933303"/>
              <a:gd name="connsiteY22" fmla="*/ 2429692 h 2516778"/>
              <a:gd name="connsiteX23" fmla="*/ 0 w 1933303"/>
              <a:gd name="connsiteY23" fmla="*/ 2386149 h 2516778"/>
              <a:gd name="connsiteX24" fmla="*/ 0 w 1933303"/>
              <a:gd name="connsiteY24" fmla="*/ 0 h 251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33303" h="2516778">
                <a:moveTo>
                  <a:pt x="0" y="0"/>
                </a:moveTo>
                <a:lnTo>
                  <a:pt x="1419497" y="8709"/>
                </a:lnTo>
                <a:lnTo>
                  <a:pt x="1506583" y="78378"/>
                </a:lnTo>
                <a:lnTo>
                  <a:pt x="1611086" y="200298"/>
                </a:lnTo>
                <a:lnTo>
                  <a:pt x="1698171" y="304800"/>
                </a:lnTo>
                <a:lnTo>
                  <a:pt x="1811383" y="522515"/>
                </a:lnTo>
                <a:lnTo>
                  <a:pt x="1881051" y="731520"/>
                </a:lnTo>
                <a:lnTo>
                  <a:pt x="1907177" y="914400"/>
                </a:lnTo>
                <a:lnTo>
                  <a:pt x="1933303" y="1123406"/>
                </a:lnTo>
                <a:lnTo>
                  <a:pt x="1924594" y="1306286"/>
                </a:lnTo>
                <a:lnTo>
                  <a:pt x="1881051" y="1497875"/>
                </a:lnTo>
                <a:lnTo>
                  <a:pt x="1785257" y="1698172"/>
                </a:lnTo>
                <a:lnTo>
                  <a:pt x="1698171" y="1854926"/>
                </a:lnTo>
                <a:lnTo>
                  <a:pt x="1619794" y="1976846"/>
                </a:lnTo>
                <a:lnTo>
                  <a:pt x="1471749" y="2133600"/>
                </a:lnTo>
                <a:lnTo>
                  <a:pt x="1332412" y="2255521"/>
                </a:lnTo>
                <a:lnTo>
                  <a:pt x="1132114" y="2368732"/>
                </a:lnTo>
                <a:lnTo>
                  <a:pt x="949234" y="2438400"/>
                </a:lnTo>
                <a:lnTo>
                  <a:pt x="766354" y="2490652"/>
                </a:lnTo>
                <a:lnTo>
                  <a:pt x="557349" y="2516778"/>
                </a:lnTo>
                <a:lnTo>
                  <a:pt x="374469" y="2499360"/>
                </a:lnTo>
                <a:lnTo>
                  <a:pt x="191589" y="2464527"/>
                </a:lnTo>
                <a:lnTo>
                  <a:pt x="78377" y="2429692"/>
                </a:lnTo>
                <a:lnTo>
                  <a:pt x="0" y="2386149"/>
                </a:lnTo>
                <a:lnTo>
                  <a:pt x="0" y="0"/>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BE2799F-01FD-41B8-9B68-8C58CE501191}"/>
              </a:ext>
            </a:extLst>
          </p:cNvPr>
          <p:cNvPicPr>
            <a:picLocks noChangeAspect="1"/>
          </p:cNvPicPr>
          <p:nvPr/>
        </p:nvPicPr>
        <p:blipFill>
          <a:blip r:embed="rId4"/>
          <a:stretch>
            <a:fillRect/>
          </a:stretch>
        </p:blipFill>
        <p:spPr>
          <a:xfrm>
            <a:off x="6180070" y="1776983"/>
            <a:ext cx="2524539" cy="2524539"/>
          </a:xfrm>
          <a:prstGeom prst="rect">
            <a:avLst/>
          </a:prstGeom>
        </p:spPr>
      </p:pic>
      <p:sp>
        <p:nvSpPr>
          <p:cNvPr id="5" name="TextBox 4">
            <a:extLst>
              <a:ext uri="{FF2B5EF4-FFF2-40B4-BE49-F238E27FC236}">
                <a16:creationId xmlns:a16="http://schemas.microsoft.com/office/drawing/2014/main" id="{E06ADE5B-C21D-4705-84A1-634F76A6896D}"/>
              </a:ext>
            </a:extLst>
          </p:cNvPr>
          <p:cNvSpPr txBox="1"/>
          <p:nvPr/>
        </p:nvSpPr>
        <p:spPr>
          <a:xfrm>
            <a:off x="1046922" y="1692320"/>
            <a:ext cx="4903304" cy="3216265"/>
          </a:xfrm>
          <a:prstGeom prst="rect">
            <a:avLst/>
          </a:prstGeom>
          <a:noFill/>
        </p:spPr>
        <p:txBody>
          <a:bodyPr wrap="square" rtlCol="0">
            <a:spAutoFit/>
          </a:bodyPr>
          <a:lstStyle/>
          <a:p>
            <a:pPr marL="0" indent="0" algn="ctr">
              <a:buClr>
                <a:srgbClr val="0BD0D9"/>
              </a:buClr>
              <a:buFont typeface="Wingdings 2"/>
              <a:buNone/>
            </a:pPr>
            <a:r>
              <a:rPr lang="en-US" sz="1200" dirty="0">
                <a:solidFill>
                  <a:srgbClr val="0F6FC6">
                    <a:lumMod val="50000"/>
                  </a:srgbClr>
                </a:solidFill>
                <a:latin typeface="Constantia"/>
              </a:rPr>
              <a:t>CONTACT</a:t>
            </a:r>
          </a:p>
          <a:p>
            <a:pPr marL="0" indent="0" algn="ctr">
              <a:buClr>
                <a:srgbClr val="0BD0D9"/>
              </a:buClr>
              <a:buFont typeface="Wingdings 2"/>
              <a:buNone/>
            </a:pPr>
            <a:endParaRPr lang="en-US" sz="1200" dirty="0">
              <a:solidFill>
                <a:srgbClr val="0F6FC6">
                  <a:lumMod val="50000"/>
                </a:srgbClr>
              </a:solidFill>
              <a:latin typeface="Constantia"/>
            </a:endParaRPr>
          </a:p>
          <a:p>
            <a:pPr marL="0" indent="0" algn="ctr">
              <a:buClr>
                <a:srgbClr val="0BD0D9"/>
              </a:buClr>
              <a:buFont typeface="Wingdings 2"/>
              <a:buNone/>
            </a:pPr>
            <a:r>
              <a:rPr lang="en-US" sz="1200" dirty="0">
                <a:solidFill>
                  <a:srgbClr val="0F6FC6">
                    <a:lumMod val="50000"/>
                  </a:srgbClr>
                </a:solidFill>
                <a:latin typeface="Constantia"/>
              </a:rPr>
              <a:t>Mark Southerland PhD</a:t>
            </a:r>
          </a:p>
          <a:p>
            <a:pPr marL="0" indent="0" algn="ctr">
              <a:buClr>
                <a:srgbClr val="0BD0D9"/>
              </a:buClr>
              <a:buFont typeface="Wingdings 2"/>
              <a:buNone/>
            </a:pPr>
            <a:r>
              <a:rPr lang="en-US" sz="1200" dirty="0">
                <a:solidFill>
                  <a:srgbClr val="0F6FC6">
                    <a:lumMod val="50000"/>
                  </a:srgbClr>
                </a:solidFill>
                <a:latin typeface="Constantia"/>
              </a:rPr>
              <a:t>Safe Skies Maryland</a:t>
            </a:r>
          </a:p>
          <a:p>
            <a:pPr marL="0" indent="0" algn="ctr">
              <a:buClr>
                <a:srgbClr val="0BD0D9"/>
              </a:buClr>
              <a:buFont typeface="Wingdings 2"/>
              <a:buNone/>
            </a:pPr>
            <a:r>
              <a:rPr lang="en-US" sz="1200" dirty="0">
                <a:solidFill>
                  <a:srgbClr val="0F6FC6">
                    <a:lumMod val="50000"/>
                  </a:srgbClr>
                </a:solidFill>
                <a:latin typeface="Constantia"/>
                <a:hlinkClick r:id="rId5"/>
              </a:rPr>
              <a:t>mark.t.southerland@gmail.com</a:t>
            </a:r>
            <a:endParaRPr lang="en-US" sz="1200" dirty="0">
              <a:solidFill>
                <a:srgbClr val="0F6FC6">
                  <a:lumMod val="50000"/>
                </a:srgbClr>
              </a:solidFill>
              <a:latin typeface="Constantia"/>
            </a:endParaRPr>
          </a:p>
          <a:p>
            <a:pPr marL="0" indent="0" algn="ctr">
              <a:buClr>
                <a:srgbClr val="0BD0D9"/>
              </a:buClr>
              <a:buFont typeface="Wingdings 2"/>
              <a:buNone/>
            </a:pPr>
            <a:endParaRPr lang="en-US" sz="1200" dirty="0">
              <a:solidFill>
                <a:srgbClr val="0F6FC6">
                  <a:lumMod val="50000"/>
                </a:srgbClr>
              </a:solidFill>
              <a:latin typeface="Constantia"/>
            </a:endParaRPr>
          </a:p>
          <a:p>
            <a:pPr marL="0" indent="0" algn="ctr">
              <a:buClr>
                <a:srgbClr val="0BD0D9"/>
              </a:buClr>
              <a:buFont typeface="Wingdings 2"/>
              <a:buNone/>
            </a:pPr>
            <a:r>
              <a:rPr lang="en-US" sz="1200" dirty="0">
                <a:solidFill>
                  <a:srgbClr val="0F6FC6">
                    <a:lumMod val="50000"/>
                  </a:srgbClr>
                </a:solidFill>
                <a:latin typeface="Constantia"/>
              </a:rPr>
              <a:t>OR</a:t>
            </a:r>
          </a:p>
          <a:p>
            <a:pPr marL="0" indent="0" algn="ctr">
              <a:buClr>
                <a:srgbClr val="0BD0D9"/>
              </a:buClr>
              <a:buFont typeface="Wingdings 2"/>
              <a:buNone/>
            </a:pPr>
            <a:endParaRPr lang="en-US" sz="1200" dirty="0">
              <a:solidFill>
                <a:srgbClr val="0F6FC6">
                  <a:lumMod val="50000"/>
                </a:srgbClr>
              </a:solidFill>
              <a:latin typeface="Constantia"/>
            </a:endParaRPr>
          </a:p>
          <a:p>
            <a:pPr marL="0" indent="0" algn="ctr">
              <a:buClr>
                <a:srgbClr val="0BD0D9"/>
              </a:buClr>
              <a:buFont typeface="Wingdings 2"/>
              <a:buNone/>
            </a:pPr>
            <a:r>
              <a:rPr lang="en-US" sz="1200" dirty="0">
                <a:solidFill>
                  <a:srgbClr val="0F6FC6">
                    <a:lumMod val="50000"/>
                  </a:srgbClr>
                </a:solidFill>
                <a:latin typeface="Constantia"/>
              </a:rPr>
              <a:t>Carolyn Parsa</a:t>
            </a:r>
          </a:p>
          <a:p>
            <a:pPr marL="0" indent="0" algn="ctr">
              <a:buClr>
                <a:srgbClr val="0BD0D9"/>
              </a:buClr>
              <a:buFont typeface="Wingdings 2"/>
              <a:buNone/>
            </a:pPr>
            <a:r>
              <a:rPr lang="en-US" sz="1200" dirty="0">
                <a:solidFill>
                  <a:srgbClr val="0F6FC6">
                    <a:lumMod val="50000"/>
                  </a:srgbClr>
                </a:solidFill>
                <a:latin typeface="Constantia"/>
              </a:rPr>
              <a:t>Safe Skies Maryland </a:t>
            </a:r>
          </a:p>
          <a:p>
            <a:pPr marL="0" indent="0" algn="ctr">
              <a:buClr>
                <a:srgbClr val="0BD0D9"/>
              </a:buClr>
              <a:buFont typeface="Wingdings 2"/>
              <a:buNone/>
            </a:pPr>
            <a:r>
              <a:rPr lang="en-US" sz="1200" dirty="0">
                <a:solidFill>
                  <a:srgbClr val="0F6FC6">
                    <a:lumMod val="50000"/>
                  </a:srgbClr>
                </a:solidFill>
                <a:latin typeface="Constantia"/>
                <a:hlinkClick r:id="rId6"/>
              </a:rPr>
              <a:t>Carolyn.parsa@gmail.com</a:t>
            </a:r>
            <a:endParaRPr lang="en-US" sz="1200" dirty="0">
              <a:solidFill>
                <a:srgbClr val="0F6FC6">
                  <a:lumMod val="50000"/>
                </a:srgbClr>
              </a:solidFill>
              <a:latin typeface="Constantia"/>
            </a:endParaRPr>
          </a:p>
          <a:p>
            <a:pPr marL="0" indent="0" algn="ctr">
              <a:buClr>
                <a:srgbClr val="0BD0D9"/>
              </a:buClr>
              <a:buFont typeface="Wingdings 2"/>
              <a:buNone/>
            </a:pPr>
            <a:endParaRPr lang="en-US" sz="1200" dirty="0">
              <a:solidFill>
                <a:srgbClr val="0F6FC6">
                  <a:lumMod val="50000"/>
                </a:srgbClr>
              </a:solidFill>
              <a:latin typeface="Constantia"/>
            </a:endParaRPr>
          </a:p>
          <a:p>
            <a:pPr marL="0" indent="0" algn="ctr">
              <a:buClr>
                <a:srgbClr val="0BD0D9"/>
              </a:buClr>
              <a:buFont typeface="Wingdings 2"/>
              <a:buNone/>
            </a:pPr>
            <a:r>
              <a:rPr lang="en-US" sz="1200" dirty="0">
                <a:solidFill>
                  <a:srgbClr val="0F6FC6">
                    <a:lumMod val="50000"/>
                  </a:srgbClr>
                </a:solidFill>
                <a:latin typeface="Constantia"/>
              </a:rPr>
              <a:t>VISIT</a:t>
            </a:r>
          </a:p>
          <a:p>
            <a:pPr marL="0" indent="0" algn="ctr">
              <a:buClr>
                <a:srgbClr val="0BD0D9"/>
              </a:buClr>
              <a:buFont typeface="Wingdings 2"/>
              <a:buNone/>
            </a:pPr>
            <a:endParaRPr lang="en-US" sz="1200" dirty="0">
              <a:solidFill>
                <a:srgbClr val="0F6FC6">
                  <a:lumMod val="50000"/>
                </a:srgbClr>
              </a:solidFill>
              <a:latin typeface="Constantia"/>
            </a:endParaRPr>
          </a:p>
          <a:p>
            <a:pPr marL="0" indent="0" algn="ctr">
              <a:buClr>
                <a:srgbClr val="0BD0D9"/>
              </a:buClr>
              <a:buFont typeface="Wingdings 2"/>
              <a:buNone/>
            </a:pPr>
            <a:r>
              <a:rPr lang="en-US" sz="1200" dirty="0">
                <a:solidFill>
                  <a:srgbClr val="0F6FC6">
                    <a:lumMod val="50000"/>
                  </a:srgbClr>
                </a:solidFill>
                <a:latin typeface="Constantia"/>
              </a:rPr>
              <a:t>Safe Skies Maryland website</a:t>
            </a:r>
          </a:p>
          <a:p>
            <a:pPr marL="0" indent="0" algn="ctr">
              <a:buClr>
                <a:srgbClr val="0BD0D9"/>
              </a:buClr>
              <a:buFont typeface="Wingdings 2"/>
              <a:buNone/>
            </a:pPr>
            <a:r>
              <a:rPr lang="en-US" sz="1200" dirty="0">
                <a:solidFill>
                  <a:srgbClr val="0F6FC6">
                    <a:lumMod val="50000"/>
                  </a:srgbClr>
                </a:solidFill>
                <a:latin typeface="Constantia"/>
                <a:hlinkClick r:id="rId7"/>
              </a:rPr>
              <a:t>https://mdbirds.org/safeskiesmaryland/</a:t>
            </a:r>
            <a:endParaRPr lang="en-US" sz="1200" dirty="0">
              <a:solidFill>
                <a:srgbClr val="0F6FC6">
                  <a:lumMod val="50000"/>
                </a:srgbClr>
              </a:solidFill>
              <a:latin typeface="Constantia"/>
            </a:endParaRPr>
          </a:p>
          <a:p>
            <a:pPr marL="0" indent="0" algn="ctr">
              <a:buClr>
                <a:srgbClr val="0BD0D9"/>
              </a:buClr>
              <a:buFont typeface="Wingdings 2"/>
              <a:buNone/>
            </a:pPr>
            <a:endParaRPr lang="en-US" sz="1100" dirty="0">
              <a:solidFill>
                <a:srgbClr val="0F6FC6">
                  <a:lumMod val="50000"/>
                </a:srgbClr>
              </a:solidFill>
              <a:latin typeface="Constantia"/>
            </a:endParaRPr>
          </a:p>
        </p:txBody>
      </p:sp>
    </p:spTree>
    <p:extLst>
      <p:ext uri="{BB962C8B-B14F-4D97-AF65-F5344CB8AC3E}">
        <p14:creationId xmlns:p14="http://schemas.microsoft.com/office/powerpoint/2010/main" val="2252023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911 lights kill birds">
            <a:extLst>
              <a:ext uri="{FF2B5EF4-FFF2-40B4-BE49-F238E27FC236}">
                <a16:creationId xmlns:a16="http://schemas.microsoft.com/office/drawing/2014/main" id="{D2468D85-C548-4854-9134-04CFCA245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494" r="1" b="2741"/>
          <a:stretch/>
        </p:blipFill>
        <p:spPr bwMode="auto">
          <a:xfrm>
            <a:off x="671446" y="377687"/>
            <a:ext cx="7790067" cy="43819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AA775A-52E1-4561-908D-F1B76331125C}"/>
              </a:ext>
            </a:extLst>
          </p:cNvPr>
          <p:cNvSpPr>
            <a:spLocks noGrp="1"/>
          </p:cNvSpPr>
          <p:nvPr>
            <p:ph type="title"/>
          </p:nvPr>
        </p:nvSpPr>
        <p:spPr>
          <a:xfrm>
            <a:off x="589541" y="3302581"/>
            <a:ext cx="6306146" cy="418970"/>
          </a:xfrm>
        </p:spPr>
        <p:txBody>
          <a:bodyPr vert="horz" lIns="51435" tIns="25718" rIns="51435" bIns="25718" rtlCol="0" anchor="ctr">
            <a:normAutofit/>
          </a:bodyPr>
          <a:lstStyle/>
          <a:p>
            <a:pPr algn="ctr"/>
            <a:r>
              <a:rPr lang="en-US" sz="2025" dirty="0">
                <a:solidFill>
                  <a:schemeClr val="bg1"/>
                </a:solidFill>
              </a:rPr>
              <a:t>Artificial Nighttime Lighting Attracts Migrants </a:t>
            </a:r>
          </a:p>
        </p:txBody>
      </p:sp>
      <p:sp>
        <p:nvSpPr>
          <p:cNvPr id="3" name="Rectangle 2">
            <a:extLst>
              <a:ext uri="{FF2B5EF4-FFF2-40B4-BE49-F238E27FC236}">
                <a16:creationId xmlns:a16="http://schemas.microsoft.com/office/drawing/2014/main" id="{66AF7530-172D-9538-5E37-0B94E0F9E56A}"/>
              </a:ext>
            </a:extLst>
          </p:cNvPr>
          <p:cNvSpPr/>
          <p:nvPr/>
        </p:nvSpPr>
        <p:spPr>
          <a:xfrm>
            <a:off x="1259881" y="2003997"/>
            <a:ext cx="2969083" cy="957955"/>
          </a:xfrm>
          <a:prstGeom prst="rect">
            <a:avLst/>
          </a:prstGeom>
        </p:spPr>
        <p:txBody>
          <a:bodyPr wrap="none">
            <a:spAutoFit/>
          </a:bodyPr>
          <a:lstStyle/>
          <a:p>
            <a:pPr defTabSz="514350">
              <a:buClrTx/>
              <a:defRPr/>
            </a:pPr>
            <a:r>
              <a:rPr lang="en-US" sz="5625" kern="1200" dirty="0">
                <a:solidFill>
                  <a:prstClr val="white"/>
                </a:solidFill>
                <a:latin typeface="Calibri" panose="020F0502020204030204"/>
                <a:ea typeface="+mn-ea"/>
                <a:cs typeface="+mn-cs"/>
              </a:rPr>
              <a:t>Plus this: </a:t>
            </a:r>
          </a:p>
        </p:txBody>
      </p:sp>
    </p:spTree>
    <p:extLst>
      <p:ext uri="{BB962C8B-B14F-4D97-AF65-F5344CB8AC3E}">
        <p14:creationId xmlns:p14="http://schemas.microsoft.com/office/powerpoint/2010/main" val="470229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F68519-B5D2-4152-87E0-A44899570918}"/>
              </a:ext>
            </a:extLst>
          </p:cNvPr>
          <p:cNvSpPr>
            <a:spLocks noGrp="1"/>
          </p:cNvSpPr>
          <p:nvPr>
            <p:ph idx="1"/>
          </p:nvPr>
        </p:nvSpPr>
        <p:spPr>
          <a:xfrm>
            <a:off x="357808" y="425261"/>
            <a:ext cx="4651513" cy="4320207"/>
          </a:xfrm>
        </p:spPr>
        <p:txBody>
          <a:bodyPr>
            <a:noAutofit/>
          </a:bodyPr>
          <a:lstStyle/>
          <a:p>
            <a:pPr marL="0" indent="0">
              <a:buNone/>
            </a:pPr>
            <a:r>
              <a:rPr lang="en-US" sz="2800" b="1" dirty="0">
                <a:solidFill>
                  <a:srgbClr val="009A96"/>
                </a:solidFill>
                <a:latin typeface="Bookman Old Style" pitchFamily="18" charset="0"/>
                <a:ea typeface="+mj-ea"/>
                <a:cs typeface="+mj-cs"/>
                <a:sym typeface="Arial"/>
              </a:rPr>
              <a:t>Even the Strongest Die</a:t>
            </a:r>
          </a:p>
          <a:p>
            <a:pPr marL="0" indent="0">
              <a:buNone/>
            </a:pPr>
            <a:endParaRPr lang="en-US" sz="1688" dirty="0">
              <a:latin typeface="+mj-lt"/>
            </a:endParaRPr>
          </a:p>
          <a:p>
            <a:r>
              <a:rPr lang="en-US" sz="1688" b="1" dirty="0">
                <a:latin typeface="+mj-lt"/>
              </a:rPr>
              <a:t>Migratory</a:t>
            </a:r>
            <a:r>
              <a:rPr lang="en-US" sz="1688" dirty="0">
                <a:latin typeface="+mj-lt"/>
              </a:rPr>
              <a:t> </a:t>
            </a:r>
            <a:r>
              <a:rPr lang="en-US" sz="1688" b="1" dirty="0">
                <a:latin typeface="+mj-lt"/>
              </a:rPr>
              <a:t>birds</a:t>
            </a:r>
            <a:r>
              <a:rPr lang="en-US" sz="1688" dirty="0">
                <a:latin typeface="+mj-lt"/>
              </a:rPr>
              <a:t> – long range neotropical migrants are hardest hit</a:t>
            </a:r>
          </a:p>
          <a:p>
            <a:r>
              <a:rPr lang="en-US" sz="1688" b="1" dirty="0">
                <a:latin typeface="+mj-lt"/>
              </a:rPr>
              <a:t>No birds are safe </a:t>
            </a:r>
            <a:r>
              <a:rPr lang="en-US" sz="1688" dirty="0">
                <a:latin typeface="+mj-lt"/>
              </a:rPr>
              <a:t>– all species from hummingbirds to raptors die</a:t>
            </a:r>
          </a:p>
          <a:p>
            <a:r>
              <a:rPr lang="en-US" sz="1688" b="1" dirty="0">
                <a:latin typeface="+mj-lt"/>
              </a:rPr>
              <a:t>Healthy</a:t>
            </a:r>
            <a:r>
              <a:rPr lang="en-US" sz="1688" dirty="0">
                <a:latin typeface="+mj-lt"/>
              </a:rPr>
              <a:t> </a:t>
            </a:r>
            <a:r>
              <a:rPr lang="en-US" sz="1688" b="1" dirty="0">
                <a:latin typeface="+mj-lt"/>
              </a:rPr>
              <a:t>birds</a:t>
            </a:r>
            <a:r>
              <a:rPr lang="en-US" sz="1688" dirty="0">
                <a:latin typeface="+mj-lt"/>
              </a:rPr>
              <a:t> – even most fit in body weight score and breeding condition</a:t>
            </a:r>
          </a:p>
          <a:p>
            <a:r>
              <a:rPr lang="en-US" sz="1688" b="1" dirty="0">
                <a:latin typeface="+mj-lt"/>
              </a:rPr>
              <a:t>No chance to reproduce – </a:t>
            </a:r>
            <a:r>
              <a:rPr lang="en-US" sz="1688" dirty="0">
                <a:latin typeface="+mj-lt"/>
              </a:rPr>
              <a:t>Lost prior to completing spring migration </a:t>
            </a:r>
          </a:p>
          <a:p>
            <a:r>
              <a:rPr lang="en-US" sz="1688" b="1" dirty="0">
                <a:latin typeface="+mj-lt"/>
              </a:rPr>
              <a:t>Fledgling birds </a:t>
            </a:r>
            <a:r>
              <a:rPr lang="en-US" sz="1688" dirty="0">
                <a:latin typeface="+mj-lt"/>
              </a:rPr>
              <a:t>– highest deaths during fall migration </a:t>
            </a:r>
          </a:p>
          <a:p>
            <a:r>
              <a:rPr lang="en-US" sz="1688" b="1" dirty="0">
                <a:latin typeface="+mj-lt"/>
              </a:rPr>
              <a:t>Iconic birds of Maryland </a:t>
            </a:r>
            <a:r>
              <a:rPr lang="en-US" sz="1688" dirty="0">
                <a:latin typeface="+mj-lt"/>
              </a:rPr>
              <a:t>– Baltimore oriole is among steepest declines</a:t>
            </a:r>
          </a:p>
        </p:txBody>
      </p:sp>
      <p:pic>
        <p:nvPicPr>
          <p:cNvPr id="9" name="Picture 8" descr="A piece of food&#10;&#10;Description generated with high confidence">
            <a:extLst>
              <a:ext uri="{FF2B5EF4-FFF2-40B4-BE49-F238E27FC236}">
                <a16:creationId xmlns:a16="http://schemas.microsoft.com/office/drawing/2014/main" id="{D0A18491-389B-4260-B896-DF1D4F3A4BD4}"/>
              </a:ext>
            </a:extLst>
          </p:cNvPr>
          <p:cNvPicPr>
            <a:picLocks noChangeAspect="1"/>
          </p:cNvPicPr>
          <p:nvPr/>
        </p:nvPicPr>
        <p:blipFill rotWithShape="1">
          <a:blip r:embed="rId2">
            <a:extLst>
              <a:ext uri="{28A0092B-C50C-407E-A947-70E740481C1C}">
                <a14:useLocalDpi xmlns:a14="http://schemas.microsoft.com/office/drawing/2010/main" val="0"/>
              </a:ext>
            </a:extLst>
          </a:blip>
          <a:srcRect l="25260" r="19456" b="3"/>
          <a:stretch/>
        </p:blipFill>
        <p:spPr>
          <a:xfrm>
            <a:off x="5241235" y="443246"/>
            <a:ext cx="2020449" cy="2430269"/>
          </a:xfrm>
          <a:prstGeom prst="rect">
            <a:avLst/>
          </a:prstGeom>
        </p:spPr>
      </p:pic>
      <p:pic>
        <p:nvPicPr>
          <p:cNvPr id="7" name="Picture 6" descr="A hawk standing on a dry grass field&#10;&#10;Description generated with very high confidence">
            <a:extLst>
              <a:ext uri="{FF2B5EF4-FFF2-40B4-BE49-F238E27FC236}">
                <a16:creationId xmlns:a16="http://schemas.microsoft.com/office/drawing/2014/main" id="{E0B226C5-708E-47D7-A583-67E835FE129B}"/>
              </a:ext>
            </a:extLst>
          </p:cNvPr>
          <p:cNvPicPr>
            <a:picLocks noChangeAspect="1"/>
          </p:cNvPicPr>
          <p:nvPr/>
        </p:nvPicPr>
        <p:blipFill rotWithShape="1">
          <a:blip r:embed="rId3">
            <a:extLst>
              <a:ext uri="{28A0092B-C50C-407E-A947-70E740481C1C}">
                <a14:useLocalDpi xmlns:a14="http://schemas.microsoft.com/office/drawing/2010/main" val="0"/>
              </a:ext>
            </a:extLst>
          </a:blip>
          <a:srcRect l="9145" r="9171" b="3"/>
          <a:stretch/>
        </p:blipFill>
        <p:spPr>
          <a:xfrm>
            <a:off x="7341210" y="428394"/>
            <a:ext cx="1497989" cy="2445121"/>
          </a:xfrm>
          <a:prstGeom prst="rect">
            <a:avLst/>
          </a:prstGeom>
        </p:spPr>
      </p:pic>
      <p:pic>
        <p:nvPicPr>
          <p:cNvPr id="5" name="Picture 4" descr="A black and yellow bird&#10;&#10;Description generated with very high confidence">
            <a:extLst>
              <a:ext uri="{FF2B5EF4-FFF2-40B4-BE49-F238E27FC236}">
                <a16:creationId xmlns:a16="http://schemas.microsoft.com/office/drawing/2014/main" id="{D553C301-4FF4-49B8-B8A8-6B700391F574}"/>
              </a:ext>
            </a:extLst>
          </p:cNvPr>
          <p:cNvPicPr>
            <a:picLocks noChangeAspect="1"/>
          </p:cNvPicPr>
          <p:nvPr/>
        </p:nvPicPr>
        <p:blipFill rotWithShape="1">
          <a:blip r:embed="rId4">
            <a:extLst>
              <a:ext uri="{28A0092B-C50C-407E-A947-70E740481C1C}">
                <a14:useLocalDpi xmlns:a14="http://schemas.microsoft.com/office/drawing/2010/main" val="0"/>
              </a:ext>
            </a:extLst>
          </a:blip>
          <a:srcRect t="10108" r="2" b="1726"/>
          <a:stretch/>
        </p:blipFill>
        <p:spPr>
          <a:xfrm>
            <a:off x="5259720" y="2955652"/>
            <a:ext cx="3579480" cy="1759454"/>
          </a:xfrm>
          <a:prstGeom prst="rect">
            <a:avLst/>
          </a:prstGeom>
        </p:spPr>
      </p:pic>
    </p:spTree>
    <p:extLst>
      <p:ext uri="{BB962C8B-B14F-4D97-AF65-F5344CB8AC3E}">
        <p14:creationId xmlns:p14="http://schemas.microsoft.com/office/powerpoint/2010/main" val="3689743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F68519-B5D2-4152-87E0-A44899570918}"/>
              </a:ext>
            </a:extLst>
          </p:cNvPr>
          <p:cNvSpPr>
            <a:spLocks noGrp="1"/>
          </p:cNvSpPr>
          <p:nvPr>
            <p:ph idx="1"/>
          </p:nvPr>
        </p:nvSpPr>
        <p:spPr>
          <a:xfrm>
            <a:off x="319033" y="232566"/>
            <a:ext cx="2665629" cy="4320207"/>
          </a:xfrm>
        </p:spPr>
        <p:txBody>
          <a:bodyPr>
            <a:noAutofit/>
          </a:bodyPr>
          <a:lstStyle/>
          <a:p>
            <a:pPr marL="0" indent="0">
              <a:buNone/>
            </a:pPr>
            <a:r>
              <a:rPr lang="en-US" b="1" dirty="0">
                <a:latin typeface="+mj-lt"/>
              </a:rPr>
              <a:t>29% Fewer Birds in United States than in 1970</a:t>
            </a:r>
          </a:p>
          <a:p>
            <a:endParaRPr lang="en-US" sz="1688" dirty="0">
              <a:latin typeface="+mj-lt"/>
            </a:endParaRPr>
          </a:p>
          <a:p>
            <a:pPr marL="0" indent="0">
              <a:buNone/>
            </a:pPr>
            <a:endParaRPr lang="en-US" sz="1688" dirty="0">
              <a:latin typeface="+mj-lt"/>
            </a:endParaRPr>
          </a:p>
        </p:txBody>
      </p:sp>
      <p:pic>
        <p:nvPicPr>
          <p:cNvPr id="4" name="Picture 3">
            <a:extLst>
              <a:ext uri="{FF2B5EF4-FFF2-40B4-BE49-F238E27FC236}">
                <a16:creationId xmlns:a16="http://schemas.microsoft.com/office/drawing/2014/main" id="{43774C97-802F-A1B4-39A3-7EDA5740C3A4}"/>
              </a:ext>
            </a:extLst>
          </p:cNvPr>
          <p:cNvPicPr>
            <a:picLocks noChangeAspect="1"/>
          </p:cNvPicPr>
          <p:nvPr/>
        </p:nvPicPr>
        <p:blipFill>
          <a:blip r:embed="rId2"/>
          <a:stretch>
            <a:fillRect/>
          </a:stretch>
        </p:blipFill>
        <p:spPr>
          <a:xfrm>
            <a:off x="3231043" y="-351"/>
            <a:ext cx="5912958" cy="5143851"/>
          </a:xfrm>
          <a:prstGeom prst="rect">
            <a:avLst/>
          </a:prstGeom>
        </p:spPr>
      </p:pic>
      <p:pic>
        <p:nvPicPr>
          <p:cNvPr id="8" name="Picture 7">
            <a:extLst>
              <a:ext uri="{FF2B5EF4-FFF2-40B4-BE49-F238E27FC236}">
                <a16:creationId xmlns:a16="http://schemas.microsoft.com/office/drawing/2014/main" id="{E550F5E8-0B43-621F-ACBF-EEADEEA0C831}"/>
              </a:ext>
            </a:extLst>
          </p:cNvPr>
          <p:cNvPicPr>
            <a:picLocks noChangeAspect="1"/>
          </p:cNvPicPr>
          <p:nvPr/>
        </p:nvPicPr>
        <p:blipFill>
          <a:blip r:embed="rId3"/>
          <a:stretch>
            <a:fillRect/>
          </a:stretch>
        </p:blipFill>
        <p:spPr>
          <a:xfrm>
            <a:off x="319033" y="1376529"/>
            <a:ext cx="2353967" cy="3176244"/>
          </a:xfrm>
          <a:prstGeom prst="rect">
            <a:avLst/>
          </a:prstGeom>
        </p:spPr>
      </p:pic>
      <p:sp>
        <p:nvSpPr>
          <p:cNvPr id="10" name="TextBox 9">
            <a:extLst>
              <a:ext uri="{FF2B5EF4-FFF2-40B4-BE49-F238E27FC236}">
                <a16:creationId xmlns:a16="http://schemas.microsoft.com/office/drawing/2014/main" id="{9A11470F-C723-C703-3A0E-90ED8C7B847A}"/>
              </a:ext>
            </a:extLst>
          </p:cNvPr>
          <p:cNvSpPr txBox="1"/>
          <p:nvPr/>
        </p:nvSpPr>
        <p:spPr>
          <a:xfrm>
            <a:off x="243223" y="4618383"/>
            <a:ext cx="2665629" cy="307777"/>
          </a:xfrm>
          <a:prstGeom prst="rect">
            <a:avLst/>
          </a:prstGeom>
          <a:noFill/>
        </p:spPr>
        <p:txBody>
          <a:bodyPr wrap="square" rtlCol="0">
            <a:spAutoFit/>
          </a:bodyPr>
          <a:lstStyle/>
          <a:p>
            <a:r>
              <a:rPr lang="en-US" dirty="0"/>
              <a:t>Rosenberg et al. 2019 </a:t>
            </a:r>
            <a:r>
              <a:rPr lang="en-US" i="1" dirty="0"/>
              <a:t>Science</a:t>
            </a:r>
          </a:p>
        </p:txBody>
      </p:sp>
    </p:spTree>
    <p:extLst>
      <p:ext uri="{BB962C8B-B14F-4D97-AF65-F5344CB8AC3E}">
        <p14:creationId xmlns:p14="http://schemas.microsoft.com/office/powerpoint/2010/main" val="18121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0C3977-5340-222E-5239-DD790CC912D5}"/>
              </a:ext>
            </a:extLst>
          </p:cNvPr>
          <p:cNvPicPr>
            <a:picLocks noChangeAspect="1"/>
          </p:cNvPicPr>
          <p:nvPr/>
        </p:nvPicPr>
        <p:blipFill>
          <a:blip r:embed="rId2"/>
          <a:stretch>
            <a:fillRect/>
          </a:stretch>
        </p:blipFill>
        <p:spPr>
          <a:xfrm>
            <a:off x="808381" y="1031024"/>
            <a:ext cx="7097833" cy="4046289"/>
          </a:xfrm>
          <a:prstGeom prst="rect">
            <a:avLst/>
          </a:prstGeom>
        </p:spPr>
      </p:pic>
      <p:sp>
        <p:nvSpPr>
          <p:cNvPr id="3" name="Content Placeholder 2">
            <a:extLst>
              <a:ext uri="{FF2B5EF4-FFF2-40B4-BE49-F238E27FC236}">
                <a16:creationId xmlns:a16="http://schemas.microsoft.com/office/drawing/2014/main" id="{23F68519-B5D2-4152-87E0-A44899570918}"/>
              </a:ext>
            </a:extLst>
          </p:cNvPr>
          <p:cNvSpPr>
            <a:spLocks noGrp="1"/>
          </p:cNvSpPr>
          <p:nvPr>
            <p:ph idx="1"/>
          </p:nvPr>
        </p:nvSpPr>
        <p:spPr>
          <a:xfrm>
            <a:off x="321937" y="271596"/>
            <a:ext cx="8444376" cy="942349"/>
          </a:xfrm>
        </p:spPr>
        <p:txBody>
          <a:bodyPr>
            <a:noAutofit/>
          </a:bodyPr>
          <a:lstStyle/>
          <a:p>
            <a:pPr marL="0" indent="0" algn="ctr">
              <a:buNone/>
            </a:pPr>
            <a:r>
              <a:rPr lang="en-US" sz="2000" b="1" dirty="0"/>
              <a:t>Decline of the North American Avifauna </a:t>
            </a:r>
          </a:p>
          <a:p>
            <a:pPr marL="0" indent="0">
              <a:buNone/>
            </a:pPr>
            <a:r>
              <a:rPr lang="en-US" sz="1400" dirty="0"/>
              <a:t>Authors: Kenneth V. Rosenberg1,2*, </a:t>
            </a:r>
            <a:r>
              <a:rPr lang="en-US" sz="1400" dirty="0" err="1"/>
              <a:t>Adriaan</a:t>
            </a:r>
            <a:r>
              <a:rPr lang="en-US" sz="1400" dirty="0"/>
              <a:t> M. Dokter1 , Peter J. Blancher3 , John R. Sauer4 , Adam C. Smith5 , Paul A. Smith3 , Jessica C. Stanton6 , Arvind Panjabi7 , Laura Helft1 , Michael Parr2 , Peter P. Marra8,9 </a:t>
            </a:r>
            <a:endParaRPr lang="en-US" sz="1400" dirty="0">
              <a:latin typeface="+mj-lt"/>
            </a:endParaRPr>
          </a:p>
        </p:txBody>
      </p:sp>
    </p:spTree>
    <p:extLst>
      <p:ext uri="{BB962C8B-B14F-4D97-AF65-F5344CB8AC3E}">
        <p14:creationId xmlns:p14="http://schemas.microsoft.com/office/powerpoint/2010/main" val="2756729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bird collision">
            <a:extLst>
              <a:ext uri="{FF2B5EF4-FFF2-40B4-BE49-F238E27FC236}">
                <a16:creationId xmlns:a16="http://schemas.microsoft.com/office/drawing/2014/main" id="{59833817-06B9-47C2-87F5-4AAA224D7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921" y="3425247"/>
            <a:ext cx="2060712" cy="15455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8461" y="675006"/>
            <a:ext cx="4725974" cy="584775"/>
          </a:xfrm>
          <a:prstGeom prst="rect">
            <a:avLst/>
          </a:prstGeom>
          <a:noFill/>
        </p:spPr>
        <p:txBody>
          <a:bodyPr wrap="none" rtlCol="0">
            <a:spAutoFit/>
          </a:bodyPr>
          <a:lstStyle/>
          <a:p>
            <a:r>
              <a:rPr lang="en-US" sz="3200" b="1" kern="1200" dirty="0">
                <a:solidFill>
                  <a:srgbClr val="009A96"/>
                </a:solidFill>
                <a:latin typeface="Bookman Old Style" pitchFamily="18" charset="0"/>
                <a:ea typeface="+mj-ea"/>
                <a:cs typeface="+mj-cs"/>
              </a:rPr>
              <a:t>Birds Can’t See Glass</a:t>
            </a:r>
          </a:p>
        </p:txBody>
      </p:sp>
      <p:sp>
        <p:nvSpPr>
          <p:cNvPr id="4" name="TextBox 3"/>
          <p:cNvSpPr txBox="1"/>
          <p:nvPr/>
        </p:nvSpPr>
        <p:spPr>
          <a:xfrm>
            <a:off x="565533" y="1520215"/>
            <a:ext cx="5091830" cy="2746906"/>
          </a:xfrm>
          <a:prstGeom prst="rect">
            <a:avLst/>
          </a:prstGeom>
          <a:noFill/>
        </p:spPr>
        <p:txBody>
          <a:bodyPr wrap="square" rtlCol="0">
            <a:spAutoFit/>
          </a:bodyPr>
          <a:lstStyle/>
          <a:p>
            <a:pPr marL="285750" indent="-285750">
              <a:buFont typeface="Arial" panose="020B0604020202020204" pitchFamily="34" charset="0"/>
              <a:buChar char="•"/>
            </a:pPr>
            <a:r>
              <a:rPr lang="en-US" sz="1800" dirty="0"/>
              <a:t>They see blue sky reflected in the glass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They see habitat reflected in the glass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They see through the glass to habitat inside the building</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When two windows line up, they see through to blue sky or habitat and try to fly through</a:t>
            </a:r>
          </a:p>
          <a:p>
            <a:endParaRPr lang="en-US" sz="1050" dirty="0"/>
          </a:p>
        </p:txBody>
      </p:sp>
      <p:pic>
        <p:nvPicPr>
          <p:cNvPr id="3" name="Picture 2">
            <a:extLst>
              <a:ext uri="{FF2B5EF4-FFF2-40B4-BE49-F238E27FC236}">
                <a16:creationId xmlns:a16="http://schemas.microsoft.com/office/drawing/2014/main" id="{BB89A92F-679D-9175-1520-9487395A329E}"/>
              </a:ext>
            </a:extLst>
          </p:cNvPr>
          <p:cNvPicPr>
            <a:picLocks noChangeAspect="1"/>
          </p:cNvPicPr>
          <p:nvPr/>
        </p:nvPicPr>
        <p:blipFill>
          <a:blip r:embed="rId4"/>
          <a:stretch>
            <a:fillRect/>
          </a:stretch>
        </p:blipFill>
        <p:spPr>
          <a:xfrm>
            <a:off x="6380921" y="1803670"/>
            <a:ext cx="2060712" cy="1551571"/>
          </a:xfrm>
          <a:prstGeom prst="rect">
            <a:avLst/>
          </a:prstGeom>
        </p:spPr>
      </p:pic>
      <p:pic>
        <p:nvPicPr>
          <p:cNvPr id="5" name="Picture 4">
            <a:extLst>
              <a:ext uri="{FF2B5EF4-FFF2-40B4-BE49-F238E27FC236}">
                <a16:creationId xmlns:a16="http://schemas.microsoft.com/office/drawing/2014/main" id="{23321881-EB55-2CB5-15C9-C263ECE6DD0A}"/>
              </a:ext>
            </a:extLst>
          </p:cNvPr>
          <p:cNvPicPr>
            <a:picLocks noChangeAspect="1"/>
          </p:cNvPicPr>
          <p:nvPr/>
        </p:nvPicPr>
        <p:blipFill>
          <a:blip r:embed="rId5"/>
          <a:stretch>
            <a:fillRect/>
          </a:stretch>
        </p:blipFill>
        <p:spPr>
          <a:xfrm>
            <a:off x="6380921" y="194627"/>
            <a:ext cx="2060713" cy="1545535"/>
          </a:xfrm>
          <a:prstGeom prst="rect">
            <a:avLst/>
          </a:prstGeom>
        </p:spPr>
      </p:pic>
    </p:spTree>
    <p:extLst>
      <p:ext uri="{BB962C8B-B14F-4D97-AF65-F5344CB8AC3E}">
        <p14:creationId xmlns:p14="http://schemas.microsoft.com/office/powerpoint/2010/main" val="3732342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B7CB1-5E9E-4D8D-B759-4D090919169C}"/>
              </a:ext>
            </a:extLst>
          </p:cNvPr>
          <p:cNvPicPr>
            <a:picLocks noChangeAspect="1"/>
          </p:cNvPicPr>
          <p:nvPr/>
        </p:nvPicPr>
        <p:blipFill rotWithShape="1">
          <a:blip r:embed="rId3"/>
          <a:srcRect l="569" r="16818"/>
          <a:stretch/>
        </p:blipFill>
        <p:spPr>
          <a:xfrm>
            <a:off x="-1" y="7"/>
            <a:ext cx="5665605" cy="5143493"/>
          </a:xfrm>
          <a:prstGeom prst="rect">
            <a:avLst/>
          </a:prstGeom>
        </p:spPr>
      </p:pic>
      <p:sp>
        <p:nvSpPr>
          <p:cNvPr id="3" name="TextBox 2">
            <a:extLst>
              <a:ext uri="{FF2B5EF4-FFF2-40B4-BE49-F238E27FC236}">
                <a16:creationId xmlns:a16="http://schemas.microsoft.com/office/drawing/2014/main" id="{E6B6A290-9981-46AA-8C79-15E3C5D202A4}"/>
              </a:ext>
            </a:extLst>
          </p:cNvPr>
          <p:cNvSpPr txBox="1"/>
          <p:nvPr/>
        </p:nvSpPr>
        <p:spPr>
          <a:xfrm>
            <a:off x="5919538" y="1197380"/>
            <a:ext cx="2923673" cy="1516648"/>
          </a:xfrm>
          <a:prstGeom prst="rect">
            <a:avLst/>
          </a:prstGeom>
        </p:spPr>
        <p:txBody>
          <a:bodyPr vert="horz" lIns="68580" tIns="34290" rIns="68580" bIns="34290" rtlCol="0" anchor="b">
            <a:normAutofit/>
          </a:bodyPr>
          <a:lstStyle/>
          <a:p>
            <a:pPr>
              <a:spcBef>
                <a:spcPct val="0"/>
              </a:spcBef>
              <a:spcAft>
                <a:spcPts val="450"/>
              </a:spcAft>
            </a:pPr>
            <a:r>
              <a:rPr lang="en-US" sz="4500" dirty="0">
                <a:solidFill>
                  <a:schemeClr val="tx2"/>
                </a:solidFill>
                <a:latin typeface="+mj-lt"/>
                <a:ea typeface="+mj-ea"/>
                <a:cs typeface="+mj-cs"/>
              </a:rPr>
              <a:t>Reflected Habitat</a:t>
            </a:r>
          </a:p>
        </p:txBody>
      </p:sp>
    </p:spTree>
    <p:extLst>
      <p:ext uri="{BB962C8B-B14F-4D97-AF65-F5344CB8AC3E}">
        <p14:creationId xmlns:p14="http://schemas.microsoft.com/office/powerpoint/2010/main" val="136903792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19163</TotalTime>
  <Words>1029</Words>
  <Application>Microsoft Office PowerPoint</Application>
  <PresentationFormat>On-screen Show (16:9)</PresentationFormat>
  <Paragraphs>135</Paragraphs>
  <Slides>39</Slides>
  <Notes>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39</vt:i4>
      </vt:variant>
    </vt:vector>
  </HeadingPairs>
  <TitlesOfParts>
    <vt:vector size="53" baseType="lpstr">
      <vt:lpstr>Wingdings 2</vt:lpstr>
      <vt:lpstr>Pontano Sans</vt:lpstr>
      <vt:lpstr>Constantia</vt:lpstr>
      <vt:lpstr>Arial</vt:lpstr>
      <vt:lpstr>Arial Narrow</vt:lpstr>
      <vt:lpstr>Helvetica</vt:lpstr>
      <vt:lpstr>Bookman Old Style</vt:lpstr>
      <vt:lpstr>Angsana New</vt:lpstr>
      <vt:lpstr>Calibri Light</vt:lpstr>
      <vt:lpstr>Calibri</vt:lpstr>
      <vt:lpstr>Custom Design</vt:lpstr>
      <vt:lpstr>Flow</vt:lpstr>
      <vt:lpstr>Office Theme</vt:lpstr>
      <vt:lpstr>1_Office Theme</vt:lpstr>
      <vt:lpstr>PowerPoint Presentation</vt:lpstr>
      <vt:lpstr>PowerPoint Presentation</vt:lpstr>
      <vt:lpstr>PowerPoint Presentation</vt:lpstr>
      <vt:lpstr>Artificial Nighttime Lighting Attracts Migrants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 = Visual Barriers Birds Can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Number of Glass Buildings is Growing Exponentially</vt:lpstr>
      <vt:lpstr>Bird Safe is Cost Neutral in Design </vt:lpstr>
      <vt:lpstr>Bird Safe Treatments Reduce Collisions by 90+% </vt:lpstr>
      <vt:lpstr>PowerPoint Presentation</vt:lpstr>
      <vt:lpstr>Brief History of Safe Skies Maryland </vt:lpstr>
      <vt:lpstr>Federal Bill  Bird-Safe Buildings Act   Multiple introductions  U.S. Rep. Mike Quigley (D-IL) U.S. Sen. Cory Booker (D-NJ)  </vt:lpstr>
      <vt:lpstr>State and Local Bills  Minnesota 2013 law (lighting)  Illinois 2021 law (buildings and lighting)  21 local jurisdictions </vt:lpstr>
      <vt:lpstr>Howard County MD  Passed 2020 law  Deb Jung, HC Council sponsor  Includes both public and private buildings (no schools)  Safe Skies Maryland surveys and advocacy  Started September 2020   First construction is MAC at Howard Community College </vt:lpstr>
      <vt:lpstr>Washington DC  Passed 2023 law  Subsidies available to help offset any extra costs  Mary Cheh, DC Council sponsor  Lights Out DC surveys and advocacy since 2010  Starts October 2024 </vt:lpstr>
      <vt:lpstr>PowerPoint Presentation</vt:lpstr>
      <vt:lpstr>PowerPoint Presentation</vt:lpstr>
      <vt:lpstr>Maryland Sustainable Buildings Act  </vt:lpstr>
      <vt:lpstr>Maryland Sustainable Buildings Act of 2023 Passed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Vogel, Michael (NIH/NIAID) [E]</dc:creator>
  <cp:lastModifiedBy>Pleake-Tamm, Amalia M.</cp:lastModifiedBy>
  <cp:revision>212</cp:revision>
  <dcterms:modified xsi:type="dcterms:W3CDTF">2023-07-25T15:17:41Z</dcterms:modified>
</cp:coreProperties>
</file>