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E8576F-1E4A-46CF-910F-D10FC8B1A0E0}" v="68" dt="2023-05-22T22:28:29.9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8" d="100"/>
          <a:sy n="108" d="100"/>
        </p:scale>
        <p:origin x="7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4D9629-D61E-4DEF-9702-258BC75781B6}" type="datetimeFigureOut">
              <a:rPr lang="en-US" smtClean="0"/>
              <a:t>5/25/2023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CDF21B-772D-4BD2-80C3-64CA547C7C87}" type="slidenum">
              <a:rPr lang="en-US" smtClean="0"/>
              <a:t>‹#›</a:t>
            </a:fld>
            <a:endParaRPr lang="en-US" dirty="0"/>
          </a:p>
        </p:txBody>
      </p:sp>
    </p:spTree>
    <p:extLst>
      <p:ext uri="{BB962C8B-B14F-4D97-AF65-F5344CB8AC3E}">
        <p14:creationId xmlns:p14="http://schemas.microsoft.com/office/powerpoint/2010/main" val="869130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LOST testing due date is June 13, 2023</a:t>
            </a:r>
          </a:p>
        </p:txBody>
      </p:sp>
      <p:sp>
        <p:nvSpPr>
          <p:cNvPr id="4" name="Slide Number Placeholder 3"/>
          <p:cNvSpPr>
            <a:spLocks noGrp="1"/>
          </p:cNvSpPr>
          <p:nvPr>
            <p:ph type="sldNum" sz="quarter" idx="5"/>
          </p:nvPr>
        </p:nvSpPr>
        <p:spPr/>
        <p:txBody>
          <a:bodyPr/>
          <a:lstStyle/>
          <a:p>
            <a:fld id="{78CDF21B-772D-4BD2-80C3-64CA547C7C87}" type="slidenum">
              <a:rPr lang="en-US" smtClean="0"/>
              <a:t>5</a:t>
            </a:fld>
            <a:endParaRPr lang="en-US" dirty="0"/>
          </a:p>
        </p:txBody>
      </p:sp>
    </p:spTree>
    <p:extLst>
      <p:ext uri="{BB962C8B-B14F-4D97-AF65-F5344CB8AC3E}">
        <p14:creationId xmlns:p14="http://schemas.microsoft.com/office/powerpoint/2010/main" val="1561487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CDF21B-772D-4BD2-80C3-64CA547C7C87}" type="slidenum">
              <a:rPr lang="en-US" smtClean="0"/>
              <a:t>6</a:t>
            </a:fld>
            <a:endParaRPr lang="en-US" dirty="0"/>
          </a:p>
        </p:txBody>
      </p:sp>
    </p:spTree>
    <p:extLst>
      <p:ext uri="{BB962C8B-B14F-4D97-AF65-F5344CB8AC3E}">
        <p14:creationId xmlns:p14="http://schemas.microsoft.com/office/powerpoint/2010/main" val="1662714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E7A20-7FE8-9F94-FF6D-54BA379DCC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D56CFD-4607-6AC9-26D8-A38BEB2C03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F57A05-5E02-5820-D78D-018980A68AD6}"/>
              </a:ext>
            </a:extLst>
          </p:cNvPr>
          <p:cNvSpPr>
            <a:spLocks noGrp="1"/>
          </p:cNvSpPr>
          <p:nvPr>
            <p:ph type="dt" sz="half" idx="10"/>
          </p:nvPr>
        </p:nvSpPr>
        <p:spPr/>
        <p:txBody>
          <a:bodyPr/>
          <a:lstStyle/>
          <a:p>
            <a:fld id="{36EB4FBA-4435-468B-A6BE-6038E31599E5}" type="datetimeFigureOut">
              <a:rPr lang="en-US" smtClean="0"/>
              <a:t>5/25/2023</a:t>
            </a:fld>
            <a:endParaRPr lang="en-US" dirty="0"/>
          </a:p>
        </p:txBody>
      </p:sp>
      <p:sp>
        <p:nvSpPr>
          <p:cNvPr id="5" name="Footer Placeholder 4">
            <a:extLst>
              <a:ext uri="{FF2B5EF4-FFF2-40B4-BE49-F238E27FC236}">
                <a16:creationId xmlns:a16="http://schemas.microsoft.com/office/drawing/2014/main" id="{58FD85AE-CAE7-29A5-2BFA-C910D4A1FDB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45658E-F13E-795E-0443-1C1E78D16B7C}"/>
              </a:ext>
            </a:extLst>
          </p:cNvPr>
          <p:cNvSpPr>
            <a:spLocks noGrp="1"/>
          </p:cNvSpPr>
          <p:nvPr>
            <p:ph type="sldNum" sz="quarter" idx="12"/>
          </p:nvPr>
        </p:nvSpPr>
        <p:spPr/>
        <p:txBody>
          <a:bodyPr/>
          <a:lstStyle/>
          <a:p>
            <a:fld id="{F1CBACF5-C0C3-4020-82E8-340EB2208529}" type="slidenum">
              <a:rPr lang="en-US" smtClean="0"/>
              <a:t>‹#›</a:t>
            </a:fld>
            <a:endParaRPr lang="en-US" dirty="0"/>
          </a:p>
        </p:txBody>
      </p:sp>
    </p:spTree>
    <p:extLst>
      <p:ext uri="{BB962C8B-B14F-4D97-AF65-F5344CB8AC3E}">
        <p14:creationId xmlns:p14="http://schemas.microsoft.com/office/powerpoint/2010/main" val="1463175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39C42-6D3C-6F6F-2FAA-02CDB239DE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48897D-9833-7016-A348-D8172D2C59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F953F5-10FC-A3A7-41CE-D35DC5C646F4}"/>
              </a:ext>
            </a:extLst>
          </p:cNvPr>
          <p:cNvSpPr>
            <a:spLocks noGrp="1"/>
          </p:cNvSpPr>
          <p:nvPr>
            <p:ph type="dt" sz="half" idx="10"/>
          </p:nvPr>
        </p:nvSpPr>
        <p:spPr/>
        <p:txBody>
          <a:bodyPr/>
          <a:lstStyle/>
          <a:p>
            <a:fld id="{36EB4FBA-4435-468B-A6BE-6038E31599E5}" type="datetimeFigureOut">
              <a:rPr lang="en-US" smtClean="0"/>
              <a:t>5/25/2023</a:t>
            </a:fld>
            <a:endParaRPr lang="en-US" dirty="0"/>
          </a:p>
        </p:txBody>
      </p:sp>
      <p:sp>
        <p:nvSpPr>
          <p:cNvPr id="5" name="Footer Placeholder 4">
            <a:extLst>
              <a:ext uri="{FF2B5EF4-FFF2-40B4-BE49-F238E27FC236}">
                <a16:creationId xmlns:a16="http://schemas.microsoft.com/office/drawing/2014/main" id="{D6123C51-49E8-3C98-829E-5C46EF6D3E4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62E161-98C4-93F0-74E7-C7A01586288E}"/>
              </a:ext>
            </a:extLst>
          </p:cNvPr>
          <p:cNvSpPr>
            <a:spLocks noGrp="1"/>
          </p:cNvSpPr>
          <p:nvPr>
            <p:ph type="sldNum" sz="quarter" idx="12"/>
          </p:nvPr>
        </p:nvSpPr>
        <p:spPr/>
        <p:txBody>
          <a:bodyPr/>
          <a:lstStyle/>
          <a:p>
            <a:fld id="{F1CBACF5-C0C3-4020-82E8-340EB2208529}" type="slidenum">
              <a:rPr lang="en-US" smtClean="0"/>
              <a:t>‹#›</a:t>
            </a:fld>
            <a:endParaRPr lang="en-US" dirty="0"/>
          </a:p>
        </p:txBody>
      </p:sp>
    </p:spTree>
    <p:extLst>
      <p:ext uri="{BB962C8B-B14F-4D97-AF65-F5344CB8AC3E}">
        <p14:creationId xmlns:p14="http://schemas.microsoft.com/office/powerpoint/2010/main" val="4142896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58F8DC-9305-D8C1-788C-44EEB9080A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99FF08-9D99-E4C6-8C24-C70F7B139C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4180C6-CBFE-D6A9-A10A-7200E358DB6C}"/>
              </a:ext>
            </a:extLst>
          </p:cNvPr>
          <p:cNvSpPr>
            <a:spLocks noGrp="1"/>
          </p:cNvSpPr>
          <p:nvPr>
            <p:ph type="dt" sz="half" idx="10"/>
          </p:nvPr>
        </p:nvSpPr>
        <p:spPr/>
        <p:txBody>
          <a:bodyPr/>
          <a:lstStyle/>
          <a:p>
            <a:fld id="{36EB4FBA-4435-468B-A6BE-6038E31599E5}" type="datetimeFigureOut">
              <a:rPr lang="en-US" smtClean="0"/>
              <a:t>5/25/2023</a:t>
            </a:fld>
            <a:endParaRPr lang="en-US" dirty="0"/>
          </a:p>
        </p:txBody>
      </p:sp>
      <p:sp>
        <p:nvSpPr>
          <p:cNvPr id="5" name="Footer Placeholder 4">
            <a:extLst>
              <a:ext uri="{FF2B5EF4-FFF2-40B4-BE49-F238E27FC236}">
                <a16:creationId xmlns:a16="http://schemas.microsoft.com/office/drawing/2014/main" id="{58E537B7-4C36-E496-1879-6B370791912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447DBA7-A15D-E2B3-C044-DCC1FDD3E2E1}"/>
              </a:ext>
            </a:extLst>
          </p:cNvPr>
          <p:cNvSpPr>
            <a:spLocks noGrp="1"/>
          </p:cNvSpPr>
          <p:nvPr>
            <p:ph type="sldNum" sz="quarter" idx="12"/>
          </p:nvPr>
        </p:nvSpPr>
        <p:spPr/>
        <p:txBody>
          <a:bodyPr/>
          <a:lstStyle/>
          <a:p>
            <a:fld id="{F1CBACF5-C0C3-4020-82E8-340EB2208529}" type="slidenum">
              <a:rPr lang="en-US" smtClean="0"/>
              <a:t>‹#›</a:t>
            </a:fld>
            <a:endParaRPr lang="en-US" dirty="0"/>
          </a:p>
        </p:txBody>
      </p:sp>
    </p:spTree>
    <p:extLst>
      <p:ext uri="{BB962C8B-B14F-4D97-AF65-F5344CB8AC3E}">
        <p14:creationId xmlns:p14="http://schemas.microsoft.com/office/powerpoint/2010/main" val="1037820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98736-734C-4276-3E26-C77C479A4E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7AD3FF-E75C-9A6E-2395-8024A696D5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0CE6D5-2D97-4A2D-2C7C-DE9E69FF17DA}"/>
              </a:ext>
            </a:extLst>
          </p:cNvPr>
          <p:cNvSpPr>
            <a:spLocks noGrp="1"/>
          </p:cNvSpPr>
          <p:nvPr>
            <p:ph type="dt" sz="half" idx="10"/>
          </p:nvPr>
        </p:nvSpPr>
        <p:spPr/>
        <p:txBody>
          <a:bodyPr/>
          <a:lstStyle/>
          <a:p>
            <a:fld id="{36EB4FBA-4435-468B-A6BE-6038E31599E5}" type="datetimeFigureOut">
              <a:rPr lang="en-US" smtClean="0"/>
              <a:t>5/25/2023</a:t>
            </a:fld>
            <a:endParaRPr lang="en-US" dirty="0"/>
          </a:p>
        </p:txBody>
      </p:sp>
      <p:sp>
        <p:nvSpPr>
          <p:cNvPr id="5" name="Footer Placeholder 4">
            <a:extLst>
              <a:ext uri="{FF2B5EF4-FFF2-40B4-BE49-F238E27FC236}">
                <a16:creationId xmlns:a16="http://schemas.microsoft.com/office/drawing/2014/main" id="{D3BCAB5F-6EC9-5666-E69D-A6D407727C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D6BA13-EA30-CA1E-B123-B522FC265658}"/>
              </a:ext>
            </a:extLst>
          </p:cNvPr>
          <p:cNvSpPr>
            <a:spLocks noGrp="1"/>
          </p:cNvSpPr>
          <p:nvPr>
            <p:ph type="sldNum" sz="quarter" idx="12"/>
          </p:nvPr>
        </p:nvSpPr>
        <p:spPr/>
        <p:txBody>
          <a:bodyPr/>
          <a:lstStyle/>
          <a:p>
            <a:fld id="{F1CBACF5-C0C3-4020-82E8-340EB2208529}" type="slidenum">
              <a:rPr lang="en-US" smtClean="0"/>
              <a:t>‹#›</a:t>
            </a:fld>
            <a:endParaRPr lang="en-US" dirty="0"/>
          </a:p>
        </p:txBody>
      </p:sp>
    </p:spTree>
    <p:extLst>
      <p:ext uri="{BB962C8B-B14F-4D97-AF65-F5344CB8AC3E}">
        <p14:creationId xmlns:p14="http://schemas.microsoft.com/office/powerpoint/2010/main" val="2595605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E29A2-E38C-8C79-D0E1-6839934F7F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B34FD3-5FBF-E796-7A7C-0474899F56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E96FD3-43A3-F4A4-47C1-A96DF4C7CFFC}"/>
              </a:ext>
            </a:extLst>
          </p:cNvPr>
          <p:cNvSpPr>
            <a:spLocks noGrp="1"/>
          </p:cNvSpPr>
          <p:nvPr>
            <p:ph type="dt" sz="half" idx="10"/>
          </p:nvPr>
        </p:nvSpPr>
        <p:spPr/>
        <p:txBody>
          <a:bodyPr/>
          <a:lstStyle/>
          <a:p>
            <a:fld id="{36EB4FBA-4435-468B-A6BE-6038E31599E5}" type="datetimeFigureOut">
              <a:rPr lang="en-US" smtClean="0"/>
              <a:t>5/25/2023</a:t>
            </a:fld>
            <a:endParaRPr lang="en-US" dirty="0"/>
          </a:p>
        </p:txBody>
      </p:sp>
      <p:sp>
        <p:nvSpPr>
          <p:cNvPr id="5" name="Footer Placeholder 4">
            <a:extLst>
              <a:ext uri="{FF2B5EF4-FFF2-40B4-BE49-F238E27FC236}">
                <a16:creationId xmlns:a16="http://schemas.microsoft.com/office/drawing/2014/main" id="{EE9E1461-026D-DF76-22D1-814F8A2184F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32DC629-1F37-532F-2E77-539938DB011D}"/>
              </a:ext>
            </a:extLst>
          </p:cNvPr>
          <p:cNvSpPr>
            <a:spLocks noGrp="1"/>
          </p:cNvSpPr>
          <p:nvPr>
            <p:ph type="sldNum" sz="quarter" idx="12"/>
          </p:nvPr>
        </p:nvSpPr>
        <p:spPr/>
        <p:txBody>
          <a:bodyPr/>
          <a:lstStyle/>
          <a:p>
            <a:fld id="{F1CBACF5-C0C3-4020-82E8-340EB2208529}" type="slidenum">
              <a:rPr lang="en-US" smtClean="0"/>
              <a:t>‹#›</a:t>
            </a:fld>
            <a:endParaRPr lang="en-US" dirty="0"/>
          </a:p>
        </p:txBody>
      </p:sp>
    </p:spTree>
    <p:extLst>
      <p:ext uri="{BB962C8B-B14F-4D97-AF65-F5344CB8AC3E}">
        <p14:creationId xmlns:p14="http://schemas.microsoft.com/office/powerpoint/2010/main" val="3452888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FFC6E-F190-5828-0E26-4F133538EE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372A97-6E6B-CB1F-F27D-DEA301D190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24AC04-0792-2627-DEA2-655D883BB6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B71498-16C7-4D51-2CDE-66B6ACE47FBD}"/>
              </a:ext>
            </a:extLst>
          </p:cNvPr>
          <p:cNvSpPr>
            <a:spLocks noGrp="1"/>
          </p:cNvSpPr>
          <p:nvPr>
            <p:ph type="dt" sz="half" idx="10"/>
          </p:nvPr>
        </p:nvSpPr>
        <p:spPr/>
        <p:txBody>
          <a:bodyPr/>
          <a:lstStyle/>
          <a:p>
            <a:fld id="{36EB4FBA-4435-468B-A6BE-6038E31599E5}" type="datetimeFigureOut">
              <a:rPr lang="en-US" smtClean="0"/>
              <a:t>5/25/2023</a:t>
            </a:fld>
            <a:endParaRPr lang="en-US" dirty="0"/>
          </a:p>
        </p:txBody>
      </p:sp>
      <p:sp>
        <p:nvSpPr>
          <p:cNvPr id="6" name="Footer Placeholder 5">
            <a:extLst>
              <a:ext uri="{FF2B5EF4-FFF2-40B4-BE49-F238E27FC236}">
                <a16:creationId xmlns:a16="http://schemas.microsoft.com/office/drawing/2014/main" id="{CD4CD047-2A14-8C82-AC47-C3EF968A3D2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59486D4-4715-3DAB-AFA3-7D374A7C6817}"/>
              </a:ext>
            </a:extLst>
          </p:cNvPr>
          <p:cNvSpPr>
            <a:spLocks noGrp="1"/>
          </p:cNvSpPr>
          <p:nvPr>
            <p:ph type="sldNum" sz="quarter" idx="12"/>
          </p:nvPr>
        </p:nvSpPr>
        <p:spPr/>
        <p:txBody>
          <a:bodyPr/>
          <a:lstStyle/>
          <a:p>
            <a:fld id="{F1CBACF5-C0C3-4020-82E8-340EB2208529}" type="slidenum">
              <a:rPr lang="en-US" smtClean="0"/>
              <a:t>‹#›</a:t>
            </a:fld>
            <a:endParaRPr lang="en-US" dirty="0"/>
          </a:p>
        </p:txBody>
      </p:sp>
    </p:spTree>
    <p:extLst>
      <p:ext uri="{BB962C8B-B14F-4D97-AF65-F5344CB8AC3E}">
        <p14:creationId xmlns:p14="http://schemas.microsoft.com/office/powerpoint/2010/main" val="1151870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4FB24-4BB9-1E67-750D-2FCB2D5CC8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DA211-2757-5C57-BCDD-E9BD2D004C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5BAA4B-D4DE-519C-B9A4-F5B8318CFD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6ED127-5D85-AA02-F1B5-7CCB2F3C5F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A96A1D-CD37-E8AC-2CCA-5D8A703939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B86EF6-5314-E66E-1EFA-3A46AEF17C36}"/>
              </a:ext>
            </a:extLst>
          </p:cNvPr>
          <p:cNvSpPr>
            <a:spLocks noGrp="1"/>
          </p:cNvSpPr>
          <p:nvPr>
            <p:ph type="dt" sz="half" idx="10"/>
          </p:nvPr>
        </p:nvSpPr>
        <p:spPr/>
        <p:txBody>
          <a:bodyPr/>
          <a:lstStyle/>
          <a:p>
            <a:fld id="{36EB4FBA-4435-468B-A6BE-6038E31599E5}" type="datetimeFigureOut">
              <a:rPr lang="en-US" smtClean="0"/>
              <a:t>5/25/2023</a:t>
            </a:fld>
            <a:endParaRPr lang="en-US" dirty="0"/>
          </a:p>
        </p:txBody>
      </p:sp>
      <p:sp>
        <p:nvSpPr>
          <p:cNvPr id="8" name="Footer Placeholder 7">
            <a:extLst>
              <a:ext uri="{FF2B5EF4-FFF2-40B4-BE49-F238E27FC236}">
                <a16:creationId xmlns:a16="http://schemas.microsoft.com/office/drawing/2014/main" id="{DC8C2522-ECCA-2C59-5CA2-E9D81AE9447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F7EC415-8935-4B6B-3FB2-97D3B04C4EDA}"/>
              </a:ext>
            </a:extLst>
          </p:cNvPr>
          <p:cNvSpPr>
            <a:spLocks noGrp="1"/>
          </p:cNvSpPr>
          <p:nvPr>
            <p:ph type="sldNum" sz="quarter" idx="12"/>
          </p:nvPr>
        </p:nvSpPr>
        <p:spPr/>
        <p:txBody>
          <a:bodyPr/>
          <a:lstStyle/>
          <a:p>
            <a:fld id="{F1CBACF5-C0C3-4020-82E8-340EB2208529}" type="slidenum">
              <a:rPr lang="en-US" smtClean="0"/>
              <a:t>‹#›</a:t>
            </a:fld>
            <a:endParaRPr lang="en-US" dirty="0"/>
          </a:p>
        </p:txBody>
      </p:sp>
    </p:spTree>
    <p:extLst>
      <p:ext uri="{BB962C8B-B14F-4D97-AF65-F5344CB8AC3E}">
        <p14:creationId xmlns:p14="http://schemas.microsoft.com/office/powerpoint/2010/main" val="1338350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5BA19-9AE6-4AD3-D9A5-84CCDFB730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747087-E4EB-A63A-C98A-FE8130B875A0}"/>
              </a:ext>
            </a:extLst>
          </p:cNvPr>
          <p:cNvSpPr>
            <a:spLocks noGrp="1"/>
          </p:cNvSpPr>
          <p:nvPr>
            <p:ph type="dt" sz="half" idx="10"/>
          </p:nvPr>
        </p:nvSpPr>
        <p:spPr/>
        <p:txBody>
          <a:bodyPr/>
          <a:lstStyle/>
          <a:p>
            <a:fld id="{36EB4FBA-4435-468B-A6BE-6038E31599E5}" type="datetimeFigureOut">
              <a:rPr lang="en-US" smtClean="0"/>
              <a:t>5/25/2023</a:t>
            </a:fld>
            <a:endParaRPr lang="en-US" dirty="0"/>
          </a:p>
        </p:txBody>
      </p:sp>
      <p:sp>
        <p:nvSpPr>
          <p:cNvPr id="4" name="Footer Placeholder 3">
            <a:extLst>
              <a:ext uri="{FF2B5EF4-FFF2-40B4-BE49-F238E27FC236}">
                <a16:creationId xmlns:a16="http://schemas.microsoft.com/office/drawing/2014/main" id="{3AE5E99C-70DE-C21F-BD35-6EE2CED0A64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8E82882-B549-8D10-9686-E8557489B52A}"/>
              </a:ext>
            </a:extLst>
          </p:cNvPr>
          <p:cNvSpPr>
            <a:spLocks noGrp="1"/>
          </p:cNvSpPr>
          <p:nvPr>
            <p:ph type="sldNum" sz="quarter" idx="12"/>
          </p:nvPr>
        </p:nvSpPr>
        <p:spPr/>
        <p:txBody>
          <a:bodyPr/>
          <a:lstStyle/>
          <a:p>
            <a:fld id="{F1CBACF5-C0C3-4020-82E8-340EB2208529}" type="slidenum">
              <a:rPr lang="en-US" smtClean="0"/>
              <a:t>‹#›</a:t>
            </a:fld>
            <a:endParaRPr lang="en-US" dirty="0"/>
          </a:p>
        </p:txBody>
      </p:sp>
    </p:spTree>
    <p:extLst>
      <p:ext uri="{BB962C8B-B14F-4D97-AF65-F5344CB8AC3E}">
        <p14:creationId xmlns:p14="http://schemas.microsoft.com/office/powerpoint/2010/main" val="2176682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7F4365-C578-F182-32B5-2786DF3FFC47}"/>
              </a:ext>
            </a:extLst>
          </p:cNvPr>
          <p:cNvSpPr>
            <a:spLocks noGrp="1"/>
          </p:cNvSpPr>
          <p:nvPr>
            <p:ph type="dt" sz="half" idx="10"/>
          </p:nvPr>
        </p:nvSpPr>
        <p:spPr/>
        <p:txBody>
          <a:bodyPr/>
          <a:lstStyle/>
          <a:p>
            <a:fld id="{36EB4FBA-4435-468B-A6BE-6038E31599E5}" type="datetimeFigureOut">
              <a:rPr lang="en-US" smtClean="0"/>
              <a:t>5/25/2023</a:t>
            </a:fld>
            <a:endParaRPr lang="en-US" dirty="0"/>
          </a:p>
        </p:txBody>
      </p:sp>
      <p:sp>
        <p:nvSpPr>
          <p:cNvPr id="3" name="Footer Placeholder 2">
            <a:extLst>
              <a:ext uri="{FF2B5EF4-FFF2-40B4-BE49-F238E27FC236}">
                <a16:creationId xmlns:a16="http://schemas.microsoft.com/office/drawing/2014/main" id="{1FD800B2-DE31-CF41-3D0E-C9516F38244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DDCA0C8-92A1-C2CC-BC9B-97399B5A7255}"/>
              </a:ext>
            </a:extLst>
          </p:cNvPr>
          <p:cNvSpPr>
            <a:spLocks noGrp="1"/>
          </p:cNvSpPr>
          <p:nvPr>
            <p:ph type="sldNum" sz="quarter" idx="12"/>
          </p:nvPr>
        </p:nvSpPr>
        <p:spPr/>
        <p:txBody>
          <a:bodyPr/>
          <a:lstStyle/>
          <a:p>
            <a:fld id="{F1CBACF5-C0C3-4020-82E8-340EB2208529}" type="slidenum">
              <a:rPr lang="en-US" smtClean="0"/>
              <a:t>‹#›</a:t>
            </a:fld>
            <a:endParaRPr lang="en-US" dirty="0"/>
          </a:p>
        </p:txBody>
      </p:sp>
    </p:spTree>
    <p:extLst>
      <p:ext uri="{BB962C8B-B14F-4D97-AF65-F5344CB8AC3E}">
        <p14:creationId xmlns:p14="http://schemas.microsoft.com/office/powerpoint/2010/main" val="2850524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50201-E4A5-B64F-37C3-56CF2092B0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9F46D3-A555-03A2-EC91-1B644325A9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FB05DD-764C-6A39-59C3-D7B2468E7E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B5C9EB-C932-B544-6DE8-B112844608BC}"/>
              </a:ext>
            </a:extLst>
          </p:cNvPr>
          <p:cNvSpPr>
            <a:spLocks noGrp="1"/>
          </p:cNvSpPr>
          <p:nvPr>
            <p:ph type="dt" sz="half" idx="10"/>
          </p:nvPr>
        </p:nvSpPr>
        <p:spPr/>
        <p:txBody>
          <a:bodyPr/>
          <a:lstStyle/>
          <a:p>
            <a:fld id="{36EB4FBA-4435-468B-A6BE-6038E31599E5}" type="datetimeFigureOut">
              <a:rPr lang="en-US" smtClean="0"/>
              <a:t>5/25/2023</a:t>
            </a:fld>
            <a:endParaRPr lang="en-US" dirty="0"/>
          </a:p>
        </p:txBody>
      </p:sp>
      <p:sp>
        <p:nvSpPr>
          <p:cNvPr id="6" name="Footer Placeholder 5">
            <a:extLst>
              <a:ext uri="{FF2B5EF4-FFF2-40B4-BE49-F238E27FC236}">
                <a16:creationId xmlns:a16="http://schemas.microsoft.com/office/drawing/2014/main" id="{C34D733D-C4E1-2D41-D8AE-7787A1A1AC5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A7645DD-92D8-8959-2515-24945774A350}"/>
              </a:ext>
            </a:extLst>
          </p:cNvPr>
          <p:cNvSpPr>
            <a:spLocks noGrp="1"/>
          </p:cNvSpPr>
          <p:nvPr>
            <p:ph type="sldNum" sz="quarter" idx="12"/>
          </p:nvPr>
        </p:nvSpPr>
        <p:spPr/>
        <p:txBody>
          <a:bodyPr/>
          <a:lstStyle/>
          <a:p>
            <a:fld id="{F1CBACF5-C0C3-4020-82E8-340EB2208529}" type="slidenum">
              <a:rPr lang="en-US" smtClean="0"/>
              <a:t>‹#›</a:t>
            </a:fld>
            <a:endParaRPr lang="en-US" dirty="0"/>
          </a:p>
        </p:txBody>
      </p:sp>
    </p:spTree>
    <p:extLst>
      <p:ext uri="{BB962C8B-B14F-4D97-AF65-F5344CB8AC3E}">
        <p14:creationId xmlns:p14="http://schemas.microsoft.com/office/powerpoint/2010/main" val="1602153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F0190-55B0-7E7F-6B57-C9704ED3ED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24B533-D2EE-DD53-CE04-24EE9C36A2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5C40392-457E-7B03-90C4-E419277017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AF133B-0EF0-8043-3517-288A39CFB691}"/>
              </a:ext>
            </a:extLst>
          </p:cNvPr>
          <p:cNvSpPr>
            <a:spLocks noGrp="1"/>
          </p:cNvSpPr>
          <p:nvPr>
            <p:ph type="dt" sz="half" idx="10"/>
          </p:nvPr>
        </p:nvSpPr>
        <p:spPr/>
        <p:txBody>
          <a:bodyPr/>
          <a:lstStyle/>
          <a:p>
            <a:fld id="{36EB4FBA-4435-468B-A6BE-6038E31599E5}" type="datetimeFigureOut">
              <a:rPr lang="en-US" smtClean="0"/>
              <a:t>5/25/2023</a:t>
            </a:fld>
            <a:endParaRPr lang="en-US" dirty="0"/>
          </a:p>
        </p:txBody>
      </p:sp>
      <p:sp>
        <p:nvSpPr>
          <p:cNvPr id="6" name="Footer Placeholder 5">
            <a:extLst>
              <a:ext uri="{FF2B5EF4-FFF2-40B4-BE49-F238E27FC236}">
                <a16:creationId xmlns:a16="http://schemas.microsoft.com/office/drawing/2014/main" id="{45422912-63DC-8191-A21F-1696F354ABB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92C45B7-4D25-2BD0-7E7E-83B19BD3629A}"/>
              </a:ext>
            </a:extLst>
          </p:cNvPr>
          <p:cNvSpPr>
            <a:spLocks noGrp="1"/>
          </p:cNvSpPr>
          <p:nvPr>
            <p:ph type="sldNum" sz="quarter" idx="12"/>
          </p:nvPr>
        </p:nvSpPr>
        <p:spPr/>
        <p:txBody>
          <a:bodyPr/>
          <a:lstStyle/>
          <a:p>
            <a:fld id="{F1CBACF5-C0C3-4020-82E8-340EB2208529}" type="slidenum">
              <a:rPr lang="en-US" smtClean="0"/>
              <a:t>‹#›</a:t>
            </a:fld>
            <a:endParaRPr lang="en-US" dirty="0"/>
          </a:p>
        </p:txBody>
      </p:sp>
    </p:spTree>
    <p:extLst>
      <p:ext uri="{BB962C8B-B14F-4D97-AF65-F5344CB8AC3E}">
        <p14:creationId xmlns:p14="http://schemas.microsoft.com/office/powerpoint/2010/main" val="545529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BEDA7D-D806-F3FB-6330-E041EAD101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76D5A1-9216-FE5F-2B24-59725803ED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747B1-4BC5-178C-A2D5-293A49FD83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EB4FBA-4435-468B-A6BE-6038E31599E5}" type="datetimeFigureOut">
              <a:rPr lang="en-US" smtClean="0"/>
              <a:t>5/25/2023</a:t>
            </a:fld>
            <a:endParaRPr lang="en-US" dirty="0"/>
          </a:p>
        </p:txBody>
      </p:sp>
      <p:sp>
        <p:nvSpPr>
          <p:cNvPr id="5" name="Footer Placeholder 4">
            <a:extLst>
              <a:ext uri="{FF2B5EF4-FFF2-40B4-BE49-F238E27FC236}">
                <a16:creationId xmlns:a16="http://schemas.microsoft.com/office/drawing/2014/main" id="{797E3BA5-AE44-0E2B-E36C-8FA0F8CD05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7D55D47-0534-EAF3-BBCD-DEAD3CE481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CBACF5-C0C3-4020-82E8-340EB2208529}" type="slidenum">
              <a:rPr lang="en-US" smtClean="0"/>
              <a:t>‹#›</a:t>
            </a:fld>
            <a:endParaRPr lang="en-US" dirty="0"/>
          </a:p>
        </p:txBody>
      </p:sp>
    </p:spTree>
    <p:extLst>
      <p:ext uri="{BB962C8B-B14F-4D97-AF65-F5344CB8AC3E}">
        <p14:creationId xmlns:p14="http://schemas.microsoft.com/office/powerpoint/2010/main" val="3843408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10" Type="http://schemas.openxmlformats.org/officeDocument/2006/relationships/image" Target="../media/image10.jpg"/><Relationship Id="rId4" Type="http://schemas.openxmlformats.org/officeDocument/2006/relationships/image" Target="../media/image4.jpeg"/><Relationship Id="rId9"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E6660-890B-3C44-8795-9D539BEDADF8}"/>
              </a:ext>
            </a:extLst>
          </p:cNvPr>
          <p:cNvSpPr>
            <a:spLocks noGrp="1"/>
          </p:cNvSpPr>
          <p:nvPr>
            <p:ph type="ctrTitle"/>
          </p:nvPr>
        </p:nvSpPr>
        <p:spPr>
          <a:xfrm>
            <a:off x="1127051" y="287079"/>
            <a:ext cx="9146947" cy="779130"/>
          </a:xfrm>
        </p:spPr>
        <p:txBody>
          <a:bodyPr>
            <a:normAutofit/>
          </a:bodyPr>
          <a:lstStyle/>
          <a:p>
            <a:r>
              <a:rPr lang="en-US" sz="4000" dirty="0">
                <a:solidFill>
                  <a:schemeClr val="bg1"/>
                </a:solidFill>
              </a:rPr>
              <a:t>Calvert Cliffs Nuclear Power Plant</a:t>
            </a:r>
          </a:p>
        </p:txBody>
      </p:sp>
      <p:sp>
        <p:nvSpPr>
          <p:cNvPr id="3" name="Subtitle 2">
            <a:extLst>
              <a:ext uri="{FF2B5EF4-FFF2-40B4-BE49-F238E27FC236}">
                <a16:creationId xmlns:a16="http://schemas.microsoft.com/office/drawing/2014/main" id="{894EB97D-94BC-3743-6214-4A405947932A}"/>
              </a:ext>
            </a:extLst>
          </p:cNvPr>
          <p:cNvSpPr>
            <a:spLocks noGrp="1"/>
          </p:cNvSpPr>
          <p:nvPr>
            <p:ph type="subTitle" idx="1"/>
          </p:nvPr>
        </p:nvSpPr>
        <p:spPr>
          <a:xfrm>
            <a:off x="-1360967" y="5316280"/>
            <a:ext cx="8714557" cy="1773666"/>
          </a:xfrm>
        </p:spPr>
        <p:txBody>
          <a:bodyPr>
            <a:normAutofit/>
          </a:bodyPr>
          <a:lstStyle/>
          <a:p>
            <a:r>
              <a:rPr lang="en-US" dirty="0">
                <a:solidFill>
                  <a:schemeClr val="bg1"/>
                </a:solidFill>
              </a:rPr>
              <a:t>Environmental Update</a:t>
            </a:r>
          </a:p>
          <a:p>
            <a:r>
              <a:rPr lang="en-US" dirty="0">
                <a:solidFill>
                  <a:schemeClr val="bg1"/>
                </a:solidFill>
              </a:rPr>
              <a:t>Jason Prowinski – Sr. Environmental Specialist</a:t>
            </a:r>
          </a:p>
          <a:p>
            <a:r>
              <a:rPr lang="en-US" dirty="0">
                <a:solidFill>
                  <a:schemeClr val="bg1"/>
                </a:solidFill>
              </a:rPr>
              <a:t>May 2023</a:t>
            </a:r>
          </a:p>
        </p:txBody>
      </p:sp>
    </p:spTree>
    <p:extLst>
      <p:ext uri="{BB962C8B-B14F-4D97-AF65-F5344CB8AC3E}">
        <p14:creationId xmlns:p14="http://schemas.microsoft.com/office/powerpoint/2010/main" val="3422363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23CCB48-027A-54ED-CC09-27C3D8A1EDFC}"/>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Permits</a:t>
            </a:r>
          </a:p>
        </p:txBody>
      </p:sp>
      <p:sp>
        <p:nvSpPr>
          <p:cNvPr id="3" name="Content Placeholder 2">
            <a:extLst>
              <a:ext uri="{FF2B5EF4-FFF2-40B4-BE49-F238E27FC236}">
                <a16:creationId xmlns:a16="http://schemas.microsoft.com/office/drawing/2014/main" id="{816B3DC8-CA8B-039C-B4B9-3585AFDC10A8}"/>
              </a:ext>
            </a:extLst>
          </p:cNvPr>
          <p:cNvSpPr>
            <a:spLocks noGrp="1"/>
          </p:cNvSpPr>
          <p:nvPr>
            <p:ph idx="1"/>
          </p:nvPr>
        </p:nvSpPr>
        <p:spPr>
          <a:xfrm>
            <a:off x="1371599" y="2318197"/>
            <a:ext cx="9724031" cy="3683358"/>
          </a:xfrm>
        </p:spPr>
        <p:txBody>
          <a:bodyPr anchor="ctr">
            <a:normAutofit/>
          </a:bodyPr>
          <a:lstStyle/>
          <a:p>
            <a:r>
              <a:rPr lang="en-US" sz="1900" dirty="0"/>
              <a:t>National Pollutant Discharge Elimination System	</a:t>
            </a:r>
          </a:p>
          <a:p>
            <a:pPr lvl="1"/>
            <a:r>
              <a:rPr lang="en-US" sz="1900" dirty="0"/>
              <a:t>Permit number 21-DP-0187 (MD0002399) issued 11/01/2022</a:t>
            </a:r>
          </a:p>
          <a:p>
            <a:pPr lvl="1"/>
            <a:r>
              <a:rPr lang="en-US" sz="1900" dirty="0"/>
              <a:t>Effluent toxicity testing will be initiated the week of June 1 (first event)</a:t>
            </a:r>
          </a:p>
          <a:p>
            <a:pPr lvl="1"/>
            <a:r>
              <a:rPr lang="en-US" sz="1900" dirty="0"/>
              <a:t>Clean Water Act §316(b)</a:t>
            </a:r>
          </a:p>
          <a:p>
            <a:pPr lvl="2"/>
            <a:r>
              <a:rPr lang="en-US" sz="1900" dirty="0"/>
              <a:t>existing intake structure at the facility has been demonstrated to achieve an impingement mortality standard no greater than 24%</a:t>
            </a:r>
          </a:p>
          <a:p>
            <a:pPr lvl="2"/>
            <a:r>
              <a:rPr lang="en-US" sz="1900" dirty="0"/>
              <a:t>monthly impingement monitoring is required to continue demonstration of the numerical standard</a:t>
            </a:r>
          </a:p>
          <a:p>
            <a:pPr lvl="2"/>
            <a:r>
              <a:rPr lang="en-US" sz="1900" dirty="0"/>
              <a:t>must maintain compliance with the 24% impingement mortality standard on a basis of rolling 12-month periods</a:t>
            </a:r>
          </a:p>
          <a:p>
            <a:pPr lvl="2"/>
            <a:r>
              <a:rPr lang="en-US" sz="1900" dirty="0"/>
              <a:t>sampling will be initiated from U-2 Fish Collection &amp; Holding Facility on Wednesday, May 24, 2023</a:t>
            </a:r>
          </a:p>
          <a:p>
            <a:pPr lvl="2"/>
            <a:endParaRPr lang="en-US" sz="1900" dirty="0"/>
          </a:p>
          <a:p>
            <a:pPr lvl="1"/>
            <a:endParaRPr lang="en-US" sz="1900" dirty="0"/>
          </a:p>
          <a:p>
            <a:pPr lvl="1"/>
            <a:endParaRPr lang="en-US" sz="1900" dirty="0"/>
          </a:p>
        </p:txBody>
      </p:sp>
    </p:spTree>
    <p:extLst>
      <p:ext uri="{BB962C8B-B14F-4D97-AF65-F5344CB8AC3E}">
        <p14:creationId xmlns:p14="http://schemas.microsoft.com/office/powerpoint/2010/main" val="1978327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F73263-A27A-E80E-235C-1158B1437909}"/>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Permits</a:t>
            </a:r>
          </a:p>
        </p:txBody>
      </p:sp>
      <p:sp>
        <p:nvSpPr>
          <p:cNvPr id="3" name="Content Placeholder 2">
            <a:extLst>
              <a:ext uri="{FF2B5EF4-FFF2-40B4-BE49-F238E27FC236}">
                <a16:creationId xmlns:a16="http://schemas.microsoft.com/office/drawing/2014/main" id="{FA6519AA-1AAE-0DF9-BC44-24B8ADD1E0E1}"/>
              </a:ext>
            </a:extLst>
          </p:cNvPr>
          <p:cNvSpPr>
            <a:spLocks noGrp="1"/>
          </p:cNvSpPr>
          <p:nvPr>
            <p:ph idx="1"/>
          </p:nvPr>
        </p:nvSpPr>
        <p:spPr>
          <a:xfrm>
            <a:off x="1371599" y="2318197"/>
            <a:ext cx="9724031" cy="3683358"/>
          </a:xfrm>
        </p:spPr>
        <p:txBody>
          <a:bodyPr anchor="ctr">
            <a:normAutofit/>
          </a:bodyPr>
          <a:lstStyle/>
          <a:p>
            <a:r>
              <a:rPr lang="fr-FR" sz="1600" dirty="0"/>
              <a:t>National Pollutant Discharge Elimination System (continued)</a:t>
            </a:r>
          </a:p>
          <a:p>
            <a:pPr lvl="1"/>
            <a:r>
              <a:rPr lang="en-US" sz="1600" dirty="0"/>
              <a:t>Nutrient Reduction Goals</a:t>
            </a:r>
          </a:p>
          <a:p>
            <a:pPr lvl="2"/>
            <a:r>
              <a:rPr lang="en-US" sz="1600" dirty="0"/>
              <a:t>an overall nutrient assessment which summarizes the annual usage of nitrogen and phosphorus at the facility and identifies any changes in nutrient levels in the discharge must be submitted as an addendum to the next renewal application</a:t>
            </a:r>
          </a:p>
          <a:p>
            <a:pPr lvl="2"/>
            <a:r>
              <a:rPr lang="en-US" sz="1600" dirty="0"/>
              <a:t>Maryland Department of the Environment has established goals to reduce total nitrogen loading to 8,382 pounds per year and total phosphorus loading to 143.6 pounds per year by December 31, 2025</a:t>
            </a:r>
          </a:p>
          <a:p>
            <a:pPr lvl="2"/>
            <a:r>
              <a:rPr lang="en-US" sz="1600" dirty="0"/>
              <a:t>implement this reduction goal via multiple means including but not limited to reduction in chemical usage, changes in chemical usage, additional wastewater treatment, water re-use, water recycling, or nutrient offsets</a:t>
            </a:r>
          </a:p>
          <a:p>
            <a:pPr lvl="2"/>
            <a:r>
              <a:rPr lang="en-US" sz="1600" dirty="0"/>
              <a:t>develop and submit a Nutrient Reduction Report to the detailing its efforts towards meeting the nutrient reduction goals by November 1, 2025</a:t>
            </a:r>
          </a:p>
          <a:p>
            <a:pPr lvl="2"/>
            <a:r>
              <a:rPr lang="en-US" sz="1600" dirty="0"/>
              <a:t>monthly grab sampling for ammonia added for Monitoring Point 102A (Plant Sumps &amp; Stormwater)</a:t>
            </a:r>
          </a:p>
        </p:txBody>
      </p:sp>
    </p:spTree>
    <p:extLst>
      <p:ext uri="{BB962C8B-B14F-4D97-AF65-F5344CB8AC3E}">
        <p14:creationId xmlns:p14="http://schemas.microsoft.com/office/powerpoint/2010/main" val="2309014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A2D3EE-117E-BFFB-8309-FAFB142DE8C7}"/>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Permits</a:t>
            </a:r>
          </a:p>
        </p:txBody>
      </p:sp>
      <p:sp>
        <p:nvSpPr>
          <p:cNvPr id="3" name="Content Placeholder 2">
            <a:extLst>
              <a:ext uri="{FF2B5EF4-FFF2-40B4-BE49-F238E27FC236}">
                <a16:creationId xmlns:a16="http://schemas.microsoft.com/office/drawing/2014/main" id="{F99784C7-7C58-B55F-4D7B-472C3374ED10}"/>
              </a:ext>
            </a:extLst>
          </p:cNvPr>
          <p:cNvSpPr>
            <a:spLocks noGrp="1"/>
          </p:cNvSpPr>
          <p:nvPr>
            <p:ph idx="1"/>
          </p:nvPr>
        </p:nvSpPr>
        <p:spPr>
          <a:xfrm>
            <a:off x="1371599" y="2318197"/>
            <a:ext cx="9724031" cy="3683358"/>
          </a:xfrm>
        </p:spPr>
        <p:txBody>
          <a:bodyPr anchor="ctr">
            <a:normAutofit/>
          </a:bodyPr>
          <a:lstStyle/>
          <a:p>
            <a:r>
              <a:rPr lang="en-US" sz="2000" dirty="0"/>
              <a:t>National Pollutant Discharge Elimination System (continued)</a:t>
            </a:r>
          </a:p>
          <a:p>
            <a:pPr lvl="1"/>
            <a:r>
              <a:rPr lang="en-US" sz="2000" dirty="0"/>
              <a:t>Thermal Evaluation</a:t>
            </a:r>
          </a:p>
          <a:p>
            <a:pPr lvl="2"/>
            <a:r>
              <a:rPr lang="en-US" dirty="0"/>
              <a:t>temperature limit at Outfall 001 was established based on a demonstration that the limitation assures that facility discharges will always meet the thermal mixing criteria at COMAR 26.08.03.03D(2)</a:t>
            </a:r>
          </a:p>
          <a:p>
            <a:pPr lvl="2"/>
            <a:r>
              <a:rPr lang="en-US" dirty="0"/>
              <a:t>submit a report which demonstrates that the limitation continues to be protective of Maryland thermal mixing criteria by November 1, 2024</a:t>
            </a:r>
          </a:p>
        </p:txBody>
      </p:sp>
    </p:spTree>
    <p:extLst>
      <p:ext uri="{BB962C8B-B14F-4D97-AF65-F5344CB8AC3E}">
        <p14:creationId xmlns:p14="http://schemas.microsoft.com/office/powerpoint/2010/main" val="3073697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4871A9-B819-DCD2-7FB4-95C04672A5B4}"/>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Permits</a:t>
            </a:r>
          </a:p>
        </p:txBody>
      </p:sp>
      <p:sp>
        <p:nvSpPr>
          <p:cNvPr id="3" name="Content Placeholder 2">
            <a:extLst>
              <a:ext uri="{FF2B5EF4-FFF2-40B4-BE49-F238E27FC236}">
                <a16:creationId xmlns:a16="http://schemas.microsoft.com/office/drawing/2014/main" id="{E1E3BE84-6AC4-FB69-155A-AD065BF55937}"/>
              </a:ext>
            </a:extLst>
          </p:cNvPr>
          <p:cNvSpPr>
            <a:spLocks noGrp="1"/>
          </p:cNvSpPr>
          <p:nvPr>
            <p:ph idx="1"/>
          </p:nvPr>
        </p:nvSpPr>
        <p:spPr>
          <a:xfrm>
            <a:off x="1371599" y="2318197"/>
            <a:ext cx="9724031" cy="3683358"/>
          </a:xfrm>
        </p:spPr>
        <p:txBody>
          <a:bodyPr anchor="ctr">
            <a:normAutofit/>
          </a:bodyPr>
          <a:lstStyle/>
          <a:p>
            <a:r>
              <a:rPr lang="en-US" sz="2000" dirty="0"/>
              <a:t>Oil Operations</a:t>
            </a:r>
          </a:p>
          <a:p>
            <a:pPr lvl="1"/>
            <a:r>
              <a:rPr lang="en-US" sz="2000" dirty="0"/>
              <a:t>COMAR 26.10.17 (Shop Fabricated Aboveground Storage Tanks) &amp; 26.10.18 (Field Erected Aboveground Storage Tanks)</a:t>
            </a:r>
          </a:p>
          <a:p>
            <a:pPr lvl="2"/>
            <a:r>
              <a:rPr lang="en-US" dirty="0"/>
              <a:t>tightness testing for the Lube Oil Storage Tank (LOST) underground piping is a new requirement</a:t>
            </a:r>
          </a:p>
          <a:p>
            <a:pPr lvl="2"/>
            <a:r>
              <a:rPr lang="en-US" dirty="0"/>
              <a:t>previous underground tightness testing was only listed in the permit and only encompassed the Diesel Fuel Oil piping associated with 11 &amp; 21 Fuel Oil Storage Tanks (FOST)</a:t>
            </a:r>
          </a:p>
          <a:p>
            <a:pPr lvl="2"/>
            <a:r>
              <a:rPr lang="en-US" dirty="0"/>
              <a:t>LOST testing is scheduled on Wednesday, May 24, 2023</a:t>
            </a:r>
          </a:p>
          <a:p>
            <a:pPr lvl="2"/>
            <a:endParaRPr lang="en-US" dirty="0"/>
          </a:p>
          <a:p>
            <a:pPr lvl="1"/>
            <a:endParaRPr lang="en-US" sz="2000" dirty="0"/>
          </a:p>
        </p:txBody>
      </p:sp>
    </p:spTree>
    <p:extLst>
      <p:ext uri="{BB962C8B-B14F-4D97-AF65-F5344CB8AC3E}">
        <p14:creationId xmlns:p14="http://schemas.microsoft.com/office/powerpoint/2010/main" val="793872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C8D9D3-49E2-09F5-05A7-4EB11453571F}"/>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Stewardship</a:t>
            </a:r>
          </a:p>
        </p:txBody>
      </p:sp>
      <p:sp>
        <p:nvSpPr>
          <p:cNvPr id="30" name="Content Placeholder 2">
            <a:extLst>
              <a:ext uri="{FF2B5EF4-FFF2-40B4-BE49-F238E27FC236}">
                <a16:creationId xmlns:a16="http://schemas.microsoft.com/office/drawing/2014/main" id="{D02AE925-E87C-0541-82DF-E09880106B33}"/>
              </a:ext>
            </a:extLst>
          </p:cNvPr>
          <p:cNvSpPr>
            <a:spLocks noGrp="1"/>
          </p:cNvSpPr>
          <p:nvPr>
            <p:ph idx="1"/>
          </p:nvPr>
        </p:nvSpPr>
        <p:spPr>
          <a:xfrm>
            <a:off x="1371599" y="2318197"/>
            <a:ext cx="9724031" cy="3683358"/>
          </a:xfrm>
        </p:spPr>
        <p:txBody>
          <a:bodyPr anchor="ctr">
            <a:normAutofit/>
          </a:bodyPr>
          <a:lstStyle/>
          <a:p>
            <a:r>
              <a:rPr lang="en-US" sz="1400" dirty="0"/>
              <a:t>Wildlife Habitat Council Gold Certification</a:t>
            </a:r>
          </a:p>
          <a:p>
            <a:r>
              <a:rPr lang="en-US" sz="1400" dirty="0"/>
              <a:t>Artificial Reef at Breezy Point</a:t>
            </a:r>
          </a:p>
          <a:p>
            <a:r>
              <a:rPr lang="en-US" sz="1400" dirty="0"/>
              <a:t>Bluebird Nesting Program – Cornell Lab of Ornithology NestWatch</a:t>
            </a:r>
          </a:p>
          <a:p>
            <a:r>
              <a:rPr lang="en-US" sz="1400" dirty="0"/>
              <a:t>Deer Management Program</a:t>
            </a:r>
          </a:p>
          <a:p>
            <a:r>
              <a:rPr lang="en-US" sz="1400" dirty="0"/>
              <a:t>Pollinator Program – milk weed garden, bee boxes, bee hotels</a:t>
            </a:r>
          </a:p>
          <a:p>
            <a:r>
              <a:rPr lang="en-US" sz="1400" dirty="0"/>
              <a:t>Breeding Bird Atlas Surveys</a:t>
            </a:r>
          </a:p>
          <a:p>
            <a:r>
              <a:rPr lang="en-US" sz="1400" dirty="0"/>
              <a:t>Tiger Beetle Surveys </a:t>
            </a:r>
          </a:p>
          <a:p>
            <a:r>
              <a:rPr lang="en-US" sz="1400" dirty="0"/>
              <a:t>Wood Duck Boxes</a:t>
            </a:r>
          </a:p>
          <a:p>
            <a:r>
              <a:rPr lang="en-US" sz="1400" dirty="0"/>
              <a:t>Maryland Big Tree Program Official Record, Calvert County  – Chestnut Oak BT-3038, circumference 15’5”, height 100’, crown 97.5’ </a:t>
            </a:r>
          </a:p>
          <a:p>
            <a:r>
              <a:rPr lang="en-US" sz="1400" dirty="0"/>
              <a:t>Annmarie Gardens Earth Arts Fest Presenting Sponsor</a:t>
            </a:r>
          </a:p>
          <a:p>
            <a:r>
              <a:rPr lang="en-US" sz="1400" dirty="0"/>
              <a:t>Huntingtown High School AP Science Class Site Tour</a:t>
            </a:r>
          </a:p>
          <a:p>
            <a:endParaRPr lang="en-US" sz="1400" dirty="0"/>
          </a:p>
          <a:p>
            <a:endParaRPr lang="en-US" sz="1400" dirty="0"/>
          </a:p>
        </p:txBody>
      </p:sp>
    </p:spTree>
    <p:extLst>
      <p:ext uri="{BB962C8B-B14F-4D97-AF65-F5344CB8AC3E}">
        <p14:creationId xmlns:p14="http://schemas.microsoft.com/office/powerpoint/2010/main" val="1115138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482D87-430E-4D27-4E8A-567CF9DD11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0449" y="5088417"/>
            <a:ext cx="3116410" cy="1640742"/>
          </a:xfrm>
          <a:prstGeom prst="rect">
            <a:avLst/>
          </a:prstGeom>
        </p:spPr>
      </p:pic>
      <p:pic>
        <p:nvPicPr>
          <p:cNvPr id="6" name="Picture 5">
            <a:extLst>
              <a:ext uri="{FF2B5EF4-FFF2-40B4-BE49-F238E27FC236}">
                <a16:creationId xmlns:a16="http://schemas.microsoft.com/office/drawing/2014/main" id="{3BAFD4D6-4177-2C01-E459-4204F6EECB6E}"/>
              </a:ext>
            </a:extLst>
          </p:cNvPr>
          <p:cNvPicPr>
            <a:picLocks noChangeAspect="1"/>
          </p:cNvPicPr>
          <p:nvPr/>
        </p:nvPicPr>
        <p:blipFill>
          <a:blip r:embed="rId3"/>
          <a:stretch>
            <a:fillRect/>
          </a:stretch>
        </p:blipFill>
        <p:spPr>
          <a:xfrm rot="21304947">
            <a:off x="141557" y="3496694"/>
            <a:ext cx="2009815" cy="3152122"/>
          </a:xfrm>
          <a:prstGeom prst="rect">
            <a:avLst/>
          </a:prstGeom>
        </p:spPr>
      </p:pic>
      <p:pic>
        <p:nvPicPr>
          <p:cNvPr id="1026" name="Picture 2">
            <a:extLst>
              <a:ext uri="{FF2B5EF4-FFF2-40B4-BE49-F238E27FC236}">
                <a16:creationId xmlns:a16="http://schemas.microsoft.com/office/drawing/2014/main" id="{C92D5783-8106-B1F5-CA0B-8CE94F342A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101" y="321748"/>
            <a:ext cx="2213566" cy="29495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003E435-B997-C0FB-7353-217AB90618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992928">
            <a:off x="2446721" y="384961"/>
            <a:ext cx="1855429" cy="24723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37768D8-C26E-EB33-CDF3-6F8F7974720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04684" y="2796363"/>
            <a:ext cx="3983184" cy="3888869"/>
          </a:xfrm>
          <a:prstGeom prst="rect">
            <a:avLst/>
          </a:prstGeom>
          <a:noFill/>
        </p:spPr>
      </p:pic>
      <p:pic>
        <p:nvPicPr>
          <p:cNvPr id="12" name="Picture 11" descr="© Chris Wirth (30)">
            <a:extLst>
              <a:ext uri="{FF2B5EF4-FFF2-40B4-BE49-F238E27FC236}">
                <a16:creationId xmlns:a16="http://schemas.microsoft.com/office/drawing/2014/main" id="{2638B250-4952-4A47-A662-DFFEA2A98AA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76750" y="282793"/>
            <a:ext cx="3238500" cy="2305050"/>
          </a:xfrm>
          <a:prstGeom prst="rect">
            <a:avLst/>
          </a:prstGeom>
          <a:noFill/>
          <a:ln>
            <a:noFill/>
          </a:ln>
        </p:spPr>
      </p:pic>
      <p:pic>
        <p:nvPicPr>
          <p:cNvPr id="14" name="Picture 13">
            <a:extLst>
              <a:ext uri="{FF2B5EF4-FFF2-40B4-BE49-F238E27FC236}">
                <a16:creationId xmlns:a16="http://schemas.microsoft.com/office/drawing/2014/main" id="{5F567759-622E-A507-3B1A-C305B12D3495}"/>
              </a:ext>
            </a:extLst>
          </p:cNvPr>
          <p:cNvPicPr>
            <a:picLocks noChangeAspect="1"/>
          </p:cNvPicPr>
          <p:nvPr/>
        </p:nvPicPr>
        <p:blipFill>
          <a:blip r:embed="rId8"/>
          <a:stretch>
            <a:fillRect/>
          </a:stretch>
        </p:blipFill>
        <p:spPr>
          <a:xfrm rot="510799">
            <a:off x="2059029" y="2899767"/>
            <a:ext cx="2378312" cy="3280346"/>
          </a:xfrm>
          <a:prstGeom prst="rect">
            <a:avLst/>
          </a:prstGeom>
        </p:spPr>
      </p:pic>
      <p:pic>
        <p:nvPicPr>
          <p:cNvPr id="1034" name="Picture 10">
            <a:extLst>
              <a:ext uri="{FF2B5EF4-FFF2-40B4-BE49-F238E27FC236}">
                <a16:creationId xmlns:a16="http://schemas.microsoft.com/office/drawing/2014/main" id="{F8323444-5AC1-A7B8-C2BE-0B69DA5007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24570">
            <a:off x="7969530" y="2277222"/>
            <a:ext cx="3689511" cy="27685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mammal, outdoor, deer, tree&#10;&#10;Description automatically generated">
            <a:extLst>
              <a:ext uri="{FF2B5EF4-FFF2-40B4-BE49-F238E27FC236}">
                <a16:creationId xmlns:a16="http://schemas.microsoft.com/office/drawing/2014/main" id="{5DACF861-C44E-B975-9DD8-88BD12F029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38230">
            <a:off x="8307837" y="491970"/>
            <a:ext cx="3012897" cy="2008598"/>
          </a:xfrm>
          <a:prstGeom prst="rect">
            <a:avLst/>
          </a:prstGeom>
        </p:spPr>
      </p:pic>
    </p:spTree>
    <p:extLst>
      <p:ext uri="{BB962C8B-B14F-4D97-AF65-F5344CB8AC3E}">
        <p14:creationId xmlns:p14="http://schemas.microsoft.com/office/powerpoint/2010/main" val="20512443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341</TotalTime>
  <Words>414</Words>
  <Application>Microsoft Office PowerPoint</Application>
  <PresentationFormat>Widescreen</PresentationFormat>
  <Paragraphs>48</Paragraphs>
  <Slides>7</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Calvert Cliffs Nuclear Power Plant</vt:lpstr>
      <vt:lpstr>Permits</vt:lpstr>
      <vt:lpstr>Permits</vt:lpstr>
      <vt:lpstr>Permits</vt:lpstr>
      <vt:lpstr>Permits</vt:lpstr>
      <vt:lpstr>Stewardship</vt:lpstr>
      <vt:lpstr>PowerPoint Presentation</vt:lpstr>
    </vt:vector>
  </TitlesOfParts>
  <Company>Constellation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Calvert Cliffs Nuclear Power Plant</dc:title>
  <dc:creator>Prowinski, Jason A:(Constellation Nuclear)</dc:creator>
  <cp:lastModifiedBy>Pleake-Tamm, Amalia M.</cp:lastModifiedBy>
  <cp:revision>1</cp:revision>
  <dcterms:created xsi:type="dcterms:W3CDTF">2023-05-22T12:22:30Z</dcterms:created>
  <dcterms:modified xsi:type="dcterms:W3CDTF">2023-05-25T19:11:35Z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fe1a8d7-e404-4561-a6ce-09441972395c_Enabled">
    <vt:lpwstr>true</vt:lpwstr>
  </property>
  <property fmtid="{D5CDD505-2E9C-101B-9397-08002B2CF9AE}" pid="3" name="MSIP_Label_dfe1a8d7-e404-4561-a6ce-09441972395c_SetDate">
    <vt:lpwstr>2023-05-22T12:22:30Z</vt:lpwstr>
  </property>
  <property fmtid="{D5CDD505-2E9C-101B-9397-08002B2CF9AE}" pid="4" name="MSIP_Label_dfe1a8d7-e404-4561-a6ce-09441972395c_Method">
    <vt:lpwstr>Standard</vt:lpwstr>
  </property>
  <property fmtid="{D5CDD505-2E9C-101B-9397-08002B2CF9AE}" pid="5" name="MSIP_Label_dfe1a8d7-e404-4561-a6ce-09441972395c_Name">
    <vt:lpwstr>Company Confidential Information</vt:lpwstr>
  </property>
  <property fmtid="{D5CDD505-2E9C-101B-9397-08002B2CF9AE}" pid="6" name="MSIP_Label_dfe1a8d7-e404-4561-a6ce-09441972395c_SiteId">
    <vt:lpwstr>d8fb9c07-c19e-4e8c-a1cb-717cd3cf8ffe</vt:lpwstr>
  </property>
  <property fmtid="{D5CDD505-2E9C-101B-9397-08002B2CF9AE}" pid="7" name="MSIP_Label_dfe1a8d7-e404-4561-a6ce-09441972395c_ActionId">
    <vt:lpwstr>a234aa6c-2b94-43a4-9732-0cb17dee5776</vt:lpwstr>
  </property>
  <property fmtid="{D5CDD505-2E9C-101B-9397-08002B2CF9AE}" pid="8" name="MSIP_Label_dfe1a8d7-e404-4561-a6ce-09441972395c_ContentBits">
    <vt:lpwstr>0</vt:lpwstr>
  </property>
</Properties>
</file>