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1.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comment2.xml" ContentType="application/vnd.openxmlformats-officedocument.presentationml.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3" r:id="rId15"/>
    <p:sldId id="305" r:id="rId16"/>
    <p:sldId id="306" r:id="rId17"/>
    <p:sldId id="279" r:id="rId18"/>
    <p:sldId id="280" r:id="rId19"/>
    <p:sldId id="281" r:id="rId20"/>
    <p:sldId id="282" r:id="rId21"/>
    <p:sldId id="307" r:id="rId22"/>
    <p:sldId id="308" r:id="rId23"/>
    <p:sldId id="309" r:id="rId24"/>
    <p:sldId id="276" r:id="rId25"/>
    <p:sldId id="277" r:id="rId26"/>
    <p:sldId id="278" r:id="rId27"/>
    <p:sldId id="310" r:id="rId28"/>
    <p:sldId id="295" r:id="rId29"/>
    <p:sldId id="311" r:id="rId30"/>
    <p:sldId id="312" r:id="rId31"/>
    <p:sldId id="313" r:id="rId32"/>
    <p:sldId id="283" r:id="rId33"/>
    <p:sldId id="284" r:id="rId34"/>
    <p:sldId id="285" r:id="rId35"/>
    <p:sldId id="286" r:id="rId36"/>
    <p:sldId id="287" r:id="rId37"/>
    <p:sldId id="288" r:id="rId38"/>
    <p:sldId id="289" r:id="rId39"/>
    <p:sldId id="290" r:id="rId40"/>
    <p:sldId id="301" r:id="rId41"/>
    <p:sldId id="302" r:id="rId42"/>
    <p:sldId id="303" r:id="rId43"/>
    <p:sldId id="304" r:id="rId44"/>
  </p:sldIdLst>
  <p:sldSz cx="9144000" cy="5143500" type="screen16x9"/>
  <p:notesSz cx="6858000" cy="9144000"/>
  <p:embeddedFontLst>
    <p:embeddedFont>
      <p:font typeface="Calibri" panose="020F0502020204030204" pitchFamily="34" charset="0"/>
      <p:regular r:id="rId46"/>
      <p:bold r:id="rId47"/>
      <p:italic r:id="rId48"/>
      <p:boldItalic r:id="rId49"/>
    </p:embeddedFont>
    <p:embeddedFont>
      <p:font typeface="Nunito" panose="020B0604020202020204" charset="0"/>
      <p:regular r:id="rId50"/>
      <p:bold r:id="rId51"/>
      <p:italic r:id="rId52"/>
      <p:boldItalic r:id="rId53"/>
    </p:embeddedFont>
    <p:embeddedFont>
      <p:font typeface="Open Sans" panose="020B0604020202020204"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lby Johnson"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8" d="100"/>
          <a:sy n="118" d="100"/>
        </p:scale>
        <p:origin x="442" y="91"/>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2-10-18T18:05:36.418" idx="1">
    <p:pos x="6000" y="0"/>
    <p:text>Feel free to re-word.... I did my best to try and word/graphically represent how the sediments and tides move around the cuspate spit</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2-10-18T18:04:53.197" idx="2">
    <p:pos x="6000" y="0"/>
    <p:text>New graph added and table deleted</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10e69dd03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10e69dd03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a:t>Predicted SLR outcome for Cove Point by 2050. Houses in the community will begin to see an impact</a:t>
            </a:r>
            <a:endParaRPr sz="17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10e69dd030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210e69dd030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10e69dd030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210e69dd030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Predicted SLR outcome of Cove Point by 2100</a:t>
            </a:r>
            <a:endParaRPr sz="16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10e69dd030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210e69dd030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1270791126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21270791126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66bb4fa1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166bb4fa1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166bb4fa1d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166bb4fa1d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6dbc5f7719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6dbc5f7719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6dbc5f7719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16dbc5f7719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6dbc5f7719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16dbc5f7719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10e69dd030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10e69dd030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6dbc5f771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16dbc5f771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16dbc5f7719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16dbc5f7719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16dbc5f7719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16dbc5f7719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16dbc5f7719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16dbc5f7719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19981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16dbc5f7719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16dbc5f7719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76164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16dbc5f7719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16dbc5f7719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18396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6466e2977c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16466e2977c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6dbc5f7719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16dbc5f7719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16466e2977c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16466e2977c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65b8ae911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165b8ae911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1270791126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127079112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ffb52b952b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ffb52b952b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16466e2977c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16466e2977c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175fae24af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175fae24af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166bb4fa1dc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166bb4fa1dc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2127079112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2127079112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21270791126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21270791126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16eddf7dba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16eddf7dba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21270791126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21270791126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10e69dd030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210e69dd030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10e69dd030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10e69dd030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Lighter Blue = Shallower depth</a:t>
            </a:r>
            <a:endParaRPr sz="1500"/>
          </a:p>
          <a:p>
            <a:pPr marL="0" lvl="0" indent="0" algn="l" rtl="0">
              <a:spcBef>
                <a:spcPts val="0"/>
              </a:spcBef>
              <a:spcAft>
                <a:spcPts val="0"/>
              </a:spcAft>
              <a:buNone/>
            </a:pPr>
            <a:r>
              <a:rPr lang="en" sz="1500"/>
              <a:t>Darker Blue = Deeper Depth</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The main difference between the two photos is the depth of the inundated areas of coast (see southern tip of the eastern shore and coastal regions such as OC and Assateague)</a:t>
            </a:r>
            <a:endParaRPr sz="15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127079112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21270791126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Baltimore experienced 11 days of nuisance flooding in 2019. By 2050, the same area will experience 50-155 days of the same type of “nuisance flooding”</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The Northern U.S. was covered in ice sheets during the most recent Ice Age. The weight of these ice sheets pressed down on the land, causing the crusts that were not covered with ice to rise. Now that the ice is melting, the crusts are settling back down, causing the subsidence that we’re seeing; this is accelerating erosion and SLR in MD. </a:t>
            </a:r>
            <a:endParaRPr sz="14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10e69dd030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210e69dd030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10e69dd03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210e69dd03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10e69dd030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10e69dd03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5" name="Google Shape;55;p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2" name="Google Shape;62;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3" name="Google Shape;63;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rmAutofit/>
          </a:bodyPr>
          <a:lstStyle>
            <a:lvl1pPr marL="457200" lvl="0" indent="-228600">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normAutofit/>
          </a:bodyPr>
          <a:lstStyle>
            <a:lvl1pPr marL="457200" lvl="0" indent="-311150" algn="ctr">
              <a:spcBef>
                <a:spcPts val="0"/>
              </a:spcBef>
              <a:spcAft>
                <a:spcPts val="0"/>
              </a:spcAft>
              <a:buSzPts val="1300"/>
              <a:buChar char="●"/>
              <a:defRPr/>
            </a:lvl1pPr>
            <a:lvl2pPr marL="914400" lvl="1" indent="-298450" algn="ctr">
              <a:spcBef>
                <a:spcPts val="0"/>
              </a:spcBef>
              <a:spcAft>
                <a:spcPts val="0"/>
              </a:spcAft>
              <a:buSzPts val="1100"/>
              <a:buChar char="○"/>
              <a:defRPr/>
            </a:lvl2pPr>
            <a:lvl3pPr marL="1371600" lvl="2" indent="-298450" algn="ctr">
              <a:spcBef>
                <a:spcPts val="0"/>
              </a:spcBef>
              <a:spcAft>
                <a:spcPts val="0"/>
              </a:spcAft>
              <a:buSzPts val="1100"/>
              <a:buChar char="■"/>
              <a:defRPr/>
            </a:lvl3pPr>
            <a:lvl4pPr marL="1828800" lvl="3" indent="-298450" algn="ctr">
              <a:spcBef>
                <a:spcPts val="0"/>
              </a:spcBef>
              <a:spcAft>
                <a:spcPts val="0"/>
              </a:spcAft>
              <a:buSzPts val="1100"/>
              <a:buChar char="●"/>
              <a:defRPr/>
            </a:lvl4pPr>
            <a:lvl5pPr marL="2286000" lvl="4" indent="-298450" algn="ctr">
              <a:spcBef>
                <a:spcPts val="0"/>
              </a:spcBef>
              <a:spcAft>
                <a:spcPts val="0"/>
              </a:spcAft>
              <a:buSzPts val="1100"/>
              <a:buChar char="○"/>
              <a:defRPr/>
            </a:lvl5pPr>
            <a:lvl6pPr marL="2743200" lvl="5" indent="-298450" algn="ctr">
              <a:spcBef>
                <a:spcPts val="0"/>
              </a:spcBef>
              <a:spcAft>
                <a:spcPts val="0"/>
              </a:spcAft>
              <a:buSzPts val="1100"/>
              <a:buChar char="■"/>
              <a:defRPr/>
            </a:lvl6pPr>
            <a:lvl7pPr marL="3200400" lvl="6" indent="-298450" algn="ctr">
              <a:spcBef>
                <a:spcPts val="0"/>
              </a:spcBef>
              <a:spcAft>
                <a:spcPts val="0"/>
              </a:spcAft>
              <a:buSzPts val="1100"/>
              <a:buChar char="●"/>
              <a:defRPr/>
            </a:lvl7pPr>
            <a:lvl8pPr marL="3657600" lvl="7" indent="-298450" algn="ctr">
              <a:spcBef>
                <a:spcPts val="0"/>
              </a:spcBef>
              <a:spcAft>
                <a:spcPts val="0"/>
              </a:spcAft>
              <a:buSzPts val="1100"/>
              <a:buChar char="○"/>
              <a:defRPr/>
            </a:lvl8pPr>
            <a:lvl9pPr marL="4114800" lvl="8" indent="-298450" algn="ctr">
              <a:spcBef>
                <a:spcPts val="0"/>
              </a:spcBef>
              <a:spcAft>
                <a:spcPts val="0"/>
              </a:spcAft>
              <a:buSzPts val="1100"/>
              <a:buChar char="■"/>
              <a:defRPr/>
            </a:lvl9pPr>
          </a:lstStyle>
          <a:p>
            <a:endParaRPr/>
          </a:p>
        </p:txBody>
      </p:sp>
      <p:sp>
        <p:nvSpPr>
          <p:cNvPr id="121" name="Google Shape;121;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video" Target="https://www.youtube.com/embed/OTQl60YeZzQ"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4.em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http://www.geni.org/globalenergy/library/technical-articles/generation/climate-change/bbc-news/major-sea-level-rise-likely-as-antarctic-ice-melts/index.shtml"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30.JP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comments" Target="../comments/commen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40.jp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8.jpg"/></Relationships>
</file>

<file path=ppt/slides/_rels/slide4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9.jp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hyperlink" Target="https://mde.maryland.gov/programs/air/ClimateChange/MCCC/Documents/2022%20Annual%20Report%20-%20Final%20%284%29.pdf"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hyperlink" Target="https://extension.umd.edu/programs/environment-natural-resources/program-areas/coastal-climate-program/sea-level-rise" TargetMode="External"/><Relationship Id="rId4" Type="http://schemas.openxmlformats.org/officeDocument/2006/relationships/hyperlink" Target="http://www.geni.org/globalenergy/library/technical-articles/generation/climate-change/bbc-news/major-sea-level-rise-likely-as-antarctic-ice-melts/index.shtml"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coast.noaa.gov/slr/#/layer/slr"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3"/>
          <p:cNvSpPr/>
          <p:nvPr/>
        </p:nvSpPr>
        <p:spPr>
          <a:xfrm>
            <a:off x="2012275" y="1241200"/>
            <a:ext cx="5595000" cy="25953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3"/>
          <p:cNvSpPr txBox="1">
            <a:spLocks noGrp="1"/>
          </p:cNvSpPr>
          <p:nvPr>
            <p:ph type="ctrTitle"/>
          </p:nvPr>
        </p:nvSpPr>
        <p:spPr>
          <a:xfrm>
            <a:off x="1934903" y="1428458"/>
            <a:ext cx="5361300" cy="14481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solidFill>
                  <a:schemeClr val="dk2"/>
                </a:solidFill>
              </a:rPr>
              <a:t>Maryland Sea Level Rise and Cove Point Shoreline Erosion</a:t>
            </a:r>
            <a:endParaRPr>
              <a:solidFill>
                <a:schemeClr val="dk2"/>
              </a:solidFill>
            </a:endParaRPr>
          </a:p>
        </p:txBody>
      </p:sp>
      <p:sp>
        <p:nvSpPr>
          <p:cNvPr id="130" name="Google Shape;130;p13"/>
          <p:cNvSpPr txBox="1">
            <a:spLocks noGrp="1"/>
          </p:cNvSpPr>
          <p:nvPr>
            <p:ph type="subTitle" idx="1"/>
          </p:nvPr>
        </p:nvSpPr>
        <p:spPr>
          <a:xfrm>
            <a:off x="2129125" y="2904850"/>
            <a:ext cx="5361300" cy="5226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935"/>
              <a:buNone/>
            </a:pPr>
            <a:r>
              <a:rPr lang="en" sz="1660">
                <a:solidFill>
                  <a:schemeClr val="dk2"/>
                </a:solidFill>
              </a:rPr>
              <a:t>University of Maryland Center for Environmental Science</a:t>
            </a:r>
            <a:endParaRPr sz="1660">
              <a:solidFill>
                <a:schemeClr val="dk2"/>
              </a:solidFill>
            </a:endParaRPr>
          </a:p>
          <a:p>
            <a:pPr marL="0" lvl="0" indent="0" algn="ctr" rtl="0">
              <a:lnSpc>
                <a:spcPct val="80000"/>
              </a:lnSpc>
              <a:spcBef>
                <a:spcPts val="0"/>
              </a:spcBef>
              <a:spcAft>
                <a:spcPts val="0"/>
              </a:spcAft>
              <a:buSzPts val="935"/>
              <a:buNone/>
            </a:pPr>
            <a:endParaRPr sz="1660">
              <a:solidFill>
                <a:schemeClr val="dk2"/>
              </a:solidFill>
            </a:endParaRPr>
          </a:p>
          <a:p>
            <a:pPr marL="0" lvl="0" indent="0" algn="ctr" rtl="0">
              <a:lnSpc>
                <a:spcPct val="80000"/>
              </a:lnSpc>
              <a:spcBef>
                <a:spcPts val="0"/>
              </a:spcBef>
              <a:spcAft>
                <a:spcPts val="0"/>
              </a:spcAft>
              <a:buSzPts val="935"/>
              <a:buNone/>
            </a:pPr>
            <a:r>
              <a:rPr lang="en" sz="1660">
                <a:solidFill>
                  <a:schemeClr val="dk2"/>
                </a:solidFill>
              </a:rPr>
              <a:t>Chesapeake Biological Laboratory</a:t>
            </a:r>
            <a:endParaRPr sz="1660">
              <a:solidFill>
                <a:schemeClr val="dk2"/>
              </a:solidFill>
            </a:endParaRPr>
          </a:p>
          <a:p>
            <a:pPr marL="0" lvl="0" indent="0" algn="ctr" rtl="0">
              <a:lnSpc>
                <a:spcPct val="80000"/>
              </a:lnSpc>
              <a:spcBef>
                <a:spcPts val="0"/>
              </a:spcBef>
              <a:spcAft>
                <a:spcPts val="0"/>
              </a:spcAft>
              <a:buSzPts val="935"/>
              <a:buNone/>
            </a:pPr>
            <a:r>
              <a:rPr lang="en" sz="1660">
                <a:solidFill>
                  <a:schemeClr val="dk2"/>
                </a:solidFill>
              </a:rPr>
              <a:t>Dr. Lora Harris </a:t>
            </a:r>
            <a:endParaRPr sz="1660">
              <a:solidFill>
                <a:schemeClr val="dk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22"/>
          <p:cNvPicPr preferRelativeResize="0"/>
          <p:nvPr/>
        </p:nvPicPr>
        <p:blipFill>
          <a:blip r:embed="rId3">
            <a:alphaModFix/>
          </a:blip>
          <a:stretch>
            <a:fillRect/>
          </a:stretch>
        </p:blipFill>
        <p:spPr>
          <a:xfrm>
            <a:off x="695500" y="967726"/>
            <a:ext cx="7482024" cy="3553950"/>
          </a:xfrm>
          <a:prstGeom prst="rect">
            <a:avLst/>
          </a:prstGeom>
          <a:noFill/>
          <a:ln>
            <a:noFill/>
          </a:ln>
        </p:spPr>
      </p:pic>
      <p:sp>
        <p:nvSpPr>
          <p:cNvPr id="195" name="Google Shape;195;p22"/>
          <p:cNvSpPr txBox="1"/>
          <p:nvPr/>
        </p:nvSpPr>
        <p:spPr>
          <a:xfrm>
            <a:off x="629500" y="345450"/>
            <a:ext cx="2011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2 Feet</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Green: Low-Lying Areas</a:t>
            </a:r>
            <a:endParaRPr>
              <a:latin typeface="Calibri"/>
              <a:ea typeface="Calibri"/>
              <a:cs typeface="Calibri"/>
              <a:sym typeface="Calibri"/>
            </a:endParaRPr>
          </a:p>
        </p:txBody>
      </p:sp>
      <p:pic>
        <p:nvPicPr>
          <p:cNvPr id="196" name="Google Shape;196;p22"/>
          <p:cNvPicPr preferRelativeResize="0"/>
          <p:nvPr/>
        </p:nvPicPr>
        <p:blipFill>
          <a:blip r:embed="rId4">
            <a:alphaModFix/>
          </a:blip>
          <a:stretch>
            <a:fillRect/>
          </a:stretch>
        </p:blipFill>
        <p:spPr>
          <a:xfrm>
            <a:off x="695500" y="967725"/>
            <a:ext cx="7481990" cy="3553950"/>
          </a:xfrm>
          <a:prstGeom prst="rect">
            <a:avLst/>
          </a:prstGeom>
          <a:noFill/>
          <a:ln>
            <a:noFill/>
          </a:ln>
        </p:spPr>
      </p:pic>
      <p:sp>
        <p:nvSpPr>
          <p:cNvPr id="197" name="Google Shape;197;p22"/>
          <p:cNvSpPr txBox="1"/>
          <p:nvPr/>
        </p:nvSpPr>
        <p:spPr>
          <a:xfrm>
            <a:off x="5920300" y="4136775"/>
            <a:ext cx="19695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1"/>
                </a:solidFill>
                <a:latin typeface="Calibri"/>
                <a:ea typeface="Calibri"/>
                <a:cs typeface="Calibri"/>
                <a:sym typeface="Calibri"/>
              </a:rPr>
              <a:t>NOAA Sea Level Rise Tool</a:t>
            </a:r>
            <a:endParaRPr sz="1300" b="1">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23"/>
          <p:cNvPicPr preferRelativeResize="0"/>
          <p:nvPr/>
        </p:nvPicPr>
        <p:blipFill>
          <a:blip r:embed="rId3">
            <a:alphaModFix/>
          </a:blip>
          <a:stretch>
            <a:fillRect/>
          </a:stretch>
        </p:blipFill>
        <p:spPr>
          <a:xfrm>
            <a:off x="695500" y="967726"/>
            <a:ext cx="7482024" cy="3553950"/>
          </a:xfrm>
          <a:prstGeom prst="rect">
            <a:avLst/>
          </a:prstGeom>
          <a:noFill/>
          <a:ln>
            <a:noFill/>
          </a:ln>
        </p:spPr>
      </p:pic>
      <p:sp>
        <p:nvSpPr>
          <p:cNvPr id="203" name="Google Shape;203;p23"/>
          <p:cNvSpPr txBox="1"/>
          <p:nvPr/>
        </p:nvSpPr>
        <p:spPr>
          <a:xfrm>
            <a:off x="629500" y="345450"/>
            <a:ext cx="20115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Calibri"/>
                <a:ea typeface="Calibri"/>
                <a:cs typeface="Calibri"/>
                <a:sym typeface="Calibri"/>
              </a:rPr>
              <a:t>3 Feet</a:t>
            </a:r>
            <a:endParaRPr sz="1600">
              <a:latin typeface="Calibri"/>
              <a:ea typeface="Calibri"/>
              <a:cs typeface="Calibri"/>
              <a:sym typeface="Calibri"/>
            </a:endParaRPr>
          </a:p>
          <a:p>
            <a:pPr marL="0" lvl="0" indent="0" algn="l" rtl="0">
              <a:spcBef>
                <a:spcPts val="0"/>
              </a:spcBef>
              <a:spcAft>
                <a:spcPts val="0"/>
              </a:spcAft>
              <a:buNone/>
            </a:pPr>
            <a:endParaRPr sz="1600">
              <a:latin typeface="Calibri"/>
              <a:ea typeface="Calibri"/>
              <a:cs typeface="Calibri"/>
              <a:sym typeface="Calibri"/>
            </a:endParaRPr>
          </a:p>
        </p:txBody>
      </p:sp>
      <p:sp>
        <p:nvSpPr>
          <p:cNvPr id="204" name="Google Shape;204;p23"/>
          <p:cNvSpPr txBox="1"/>
          <p:nvPr/>
        </p:nvSpPr>
        <p:spPr>
          <a:xfrm>
            <a:off x="5920300" y="4136775"/>
            <a:ext cx="19695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1"/>
                </a:solidFill>
                <a:latin typeface="Calibri"/>
                <a:ea typeface="Calibri"/>
                <a:cs typeface="Calibri"/>
                <a:sym typeface="Calibri"/>
              </a:rPr>
              <a:t>NOAA Sea Level Rise Tool</a:t>
            </a:r>
            <a:endParaRPr sz="1300" b="1">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24"/>
          <p:cNvPicPr preferRelativeResize="0"/>
          <p:nvPr/>
        </p:nvPicPr>
        <p:blipFill>
          <a:blip r:embed="rId3">
            <a:alphaModFix/>
          </a:blip>
          <a:stretch>
            <a:fillRect/>
          </a:stretch>
        </p:blipFill>
        <p:spPr>
          <a:xfrm>
            <a:off x="695500" y="967726"/>
            <a:ext cx="7482024" cy="3553950"/>
          </a:xfrm>
          <a:prstGeom prst="rect">
            <a:avLst/>
          </a:prstGeom>
          <a:noFill/>
          <a:ln>
            <a:noFill/>
          </a:ln>
        </p:spPr>
      </p:pic>
      <p:sp>
        <p:nvSpPr>
          <p:cNvPr id="210" name="Google Shape;210;p24"/>
          <p:cNvSpPr txBox="1"/>
          <p:nvPr/>
        </p:nvSpPr>
        <p:spPr>
          <a:xfrm>
            <a:off x="629500" y="345450"/>
            <a:ext cx="2011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Calibri"/>
                <a:ea typeface="Calibri"/>
                <a:cs typeface="Calibri"/>
                <a:sym typeface="Calibri"/>
              </a:rPr>
              <a:t>4 feet</a:t>
            </a:r>
            <a:endParaRPr sz="1600">
              <a:latin typeface="Calibri"/>
              <a:ea typeface="Calibri"/>
              <a:cs typeface="Calibri"/>
              <a:sym typeface="Calibri"/>
            </a:endParaRPr>
          </a:p>
        </p:txBody>
      </p:sp>
      <p:pic>
        <p:nvPicPr>
          <p:cNvPr id="211" name="Google Shape;211;p24"/>
          <p:cNvPicPr preferRelativeResize="0"/>
          <p:nvPr/>
        </p:nvPicPr>
        <p:blipFill>
          <a:blip r:embed="rId4">
            <a:alphaModFix/>
          </a:blip>
          <a:stretch>
            <a:fillRect/>
          </a:stretch>
        </p:blipFill>
        <p:spPr>
          <a:xfrm>
            <a:off x="695500" y="967725"/>
            <a:ext cx="7482005" cy="3553950"/>
          </a:xfrm>
          <a:prstGeom prst="rect">
            <a:avLst/>
          </a:prstGeom>
          <a:noFill/>
          <a:ln>
            <a:noFill/>
          </a:ln>
        </p:spPr>
      </p:pic>
      <p:sp>
        <p:nvSpPr>
          <p:cNvPr id="212" name="Google Shape;212;p24"/>
          <p:cNvSpPr txBox="1"/>
          <p:nvPr/>
        </p:nvSpPr>
        <p:spPr>
          <a:xfrm>
            <a:off x="5920300" y="4136775"/>
            <a:ext cx="19695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1"/>
                </a:solidFill>
                <a:latin typeface="Calibri"/>
                <a:ea typeface="Calibri"/>
                <a:cs typeface="Calibri"/>
                <a:sym typeface="Calibri"/>
              </a:rPr>
              <a:t>NOAA Sea Level Rise Tool</a:t>
            </a:r>
            <a:endParaRPr sz="1300" b="1">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25"/>
          <p:cNvPicPr preferRelativeResize="0"/>
          <p:nvPr/>
        </p:nvPicPr>
        <p:blipFill>
          <a:blip r:embed="rId3">
            <a:alphaModFix/>
          </a:blip>
          <a:stretch>
            <a:fillRect/>
          </a:stretch>
        </p:blipFill>
        <p:spPr>
          <a:xfrm>
            <a:off x="695500" y="967726"/>
            <a:ext cx="7482024" cy="3553950"/>
          </a:xfrm>
          <a:prstGeom prst="rect">
            <a:avLst/>
          </a:prstGeom>
          <a:noFill/>
          <a:ln>
            <a:noFill/>
          </a:ln>
        </p:spPr>
      </p:pic>
      <p:sp>
        <p:nvSpPr>
          <p:cNvPr id="218" name="Google Shape;218;p25"/>
          <p:cNvSpPr txBox="1"/>
          <p:nvPr/>
        </p:nvSpPr>
        <p:spPr>
          <a:xfrm>
            <a:off x="629500" y="345450"/>
            <a:ext cx="2011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5 feet</a:t>
            </a:r>
            <a:endParaRPr>
              <a:latin typeface="Calibri"/>
              <a:ea typeface="Calibri"/>
              <a:cs typeface="Calibri"/>
              <a:sym typeface="Calibri"/>
            </a:endParaRPr>
          </a:p>
        </p:txBody>
      </p:sp>
      <p:pic>
        <p:nvPicPr>
          <p:cNvPr id="219" name="Google Shape;219;p25"/>
          <p:cNvPicPr preferRelativeResize="0"/>
          <p:nvPr/>
        </p:nvPicPr>
        <p:blipFill>
          <a:blip r:embed="rId4">
            <a:alphaModFix/>
          </a:blip>
          <a:stretch>
            <a:fillRect/>
          </a:stretch>
        </p:blipFill>
        <p:spPr>
          <a:xfrm>
            <a:off x="695500" y="967725"/>
            <a:ext cx="7482000" cy="3553950"/>
          </a:xfrm>
          <a:prstGeom prst="rect">
            <a:avLst/>
          </a:prstGeom>
          <a:noFill/>
          <a:ln>
            <a:noFill/>
          </a:ln>
        </p:spPr>
      </p:pic>
      <p:sp>
        <p:nvSpPr>
          <p:cNvPr id="220" name="Google Shape;220;p25"/>
          <p:cNvSpPr txBox="1"/>
          <p:nvPr/>
        </p:nvSpPr>
        <p:spPr>
          <a:xfrm>
            <a:off x="5920300" y="4136775"/>
            <a:ext cx="19695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1"/>
                </a:solidFill>
                <a:latin typeface="Calibri"/>
                <a:ea typeface="Calibri"/>
                <a:cs typeface="Calibri"/>
                <a:sym typeface="Calibri"/>
              </a:rPr>
              <a:t>NOAA Sea Level Rise Tool</a:t>
            </a:r>
            <a:endParaRPr sz="1300" b="1">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0"/>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Monitoring of the Cove Point Shoreline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PHOTOS_HarrisLab\PHOTOS\Dominion Photos\historical Aerials\marsh 1938.jpg">
            <a:extLst>
              <a:ext uri="{FF2B5EF4-FFF2-40B4-BE49-F238E27FC236}">
                <a16:creationId xmlns:a16="http://schemas.microsoft.com/office/drawing/2014/main" id="{6C160148-B6EE-4323-B2B8-1AEE881D42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211" y="1059382"/>
            <a:ext cx="2957513" cy="27114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H:\PHOTOS_HarrisLab\PHOTOS\Dominion Photos\historical Aerials\marsh 1969.jpg">
            <a:extLst>
              <a:ext uri="{FF2B5EF4-FFF2-40B4-BE49-F238E27FC236}">
                <a16:creationId xmlns:a16="http://schemas.microsoft.com/office/drawing/2014/main" id="{439FDB6D-EF42-4C3B-8146-E869F1BCD7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4011" y="391187"/>
            <a:ext cx="4572001" cy="44259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00B9C93-9EE2-415D-A316-F9AB4BBB6589}"/>
              </a:ext>
            </a:extLst>
          </p:cNvPr>
          <p:cNvSpPr txBox="1"/>
          <p:nvPr/>
        </p:nvSpPr>
        <p:spPr>
          <a:xfrm>
            <a:off x="1839589" y="1379704"/>
            <a:ext cx="1447800" cy="461665"/>
          </a:xfrm>
          <a:prstGeom prst="rect">
            <a:avLst/>
          </a:prstGeom>
          <a:noFill/>
        </p:spPr>
        <p:txBody>
          <a:bodyPr wrap="square" rtlCol="0">
            <a:spAutoFit/>
          </a:bodyPr>
          <a:lstStyle/>
          <a:p>
            <a:r>
              <a:rPr lang="en-US" dirty="0">
                <a:solidFill>
                  <a:srgbClr val="CCCC00"/>
                </a:solidFill>
              </a:rPr>
              <a:t>1939</a:t>
            </a:r>
          </a:p>
        </p:txBody>
      </p:sp>
      <p:sp>
        <p:nvSpPr>
          <p:cNvPr id="6" name="TextBox 5">
            <a:extLst>
              <a:ext uri="{FF2B5EF4-FFF2-40B4-BE49-F238E27FC236}">
                <a16:creationId xmlns:a16="http://schemas.microsoft.com/office/drawing/2014/main" id="{3FB5A9A9-0B3F-4112-B50C-4B0EBED4F019}"/>
              </a:ext>
            </a:extLst>
          </p:cNvPr>
          <p:cNvSpPr txBox="1"/>
          <p:nvPr/>
        </p:nvSpPr>
        <p:spPr>
          <a:xfrm>
            <a:off x="7325989" y="752559"/>
            <a:ext cx="1447800" cy="461665"/>
          </a:xfrm>
          <a:prstGeom prst="rect">
            <a:avLst/>
          </a:prstGeom>
          <a:noFill/>
        </p:spPr>
        <p:txBody>
          <a:bodyPr wrap="square" rtlCol="0">
            <a:spAutoFit/>
          </a:bodyPr>
          <a:lstStyle/>
          <a:p>
            <a:r>
              <a:rPr lang="en-US" dirty="0">
                <a:solidFill>
                  <a:srgbClr val="CCCC00"/>
                </a:solidFill>
              </a:rPr>
              <a:t>1969</a:t>
            </a:r>
          </a:p>
        </p:txBody>
      </p:sp>
    </p:spTree>
    <p:extLst>
      <p:ext uri="{BB962C8B-B14F-4D97-AF65-F5344CB8AC3E}">
        <p14:creationId xmlns:p14="http://schemas.microsoft.com/office/powerpoint/2010/main" val="2243965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D15BE-E0DD-4BCF-A610-0F7E7208A8AF}"/>
              </a:ext>
            </a:extLst>
          </p:cNvPr>
          <p:cNvSpPr>
            <a:spLocks noGrp="1"/>
          </p:cNvSpPr>
          <p:nvPr>
            <p:ph type="title"/>
          </p:nvPr>
        </p:nvSpPr>
        <p:spPr/>
        <p:txBody>
          <a:bodyPr/>
          <a:lstStyle/>
          <a:p>
            <a:endParaRPr lang="en-US"/>
          </a:p>
        </p:txBody>
      </p:sp>
      <p:pic>
        <p:nvPicPr>
          <p:cNvPr id="3" name="Picture 2" descr="H:\PHOTOS_HarrisLab\PHOTOS\Dominion Photos\historical Aerials\marsh 2007.jpg">
            <a:extLst>
              <a:ext uri="{FF2B5EF4-FFF2-40B4-BE49-F238E27FC236}">
                <a16:creationId xmlns:a16="http://schemas.microsoft.com/office/drawing/2014/main" id="{A082F6AC-BB74-4D21-85BD-D735CDD4D0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02" r="1051"/>
          <a:stretch/>
        </p:blipFill>
        <p:spPr bwMode="auto">
          <a:xfrm>
            <a:off x="1028251" y="52598"/>
            <a:ext cx="6473065" cy="5038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861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6"/>
          <p:cNvSpPr/>
          <p:nvPr/>
        </p:nvSpPr>
        <p:spPr>
          <a:xfrm>
            <a:off x="4994925" y="191025"/>
            <a:ext cx="3530400" cy="4839300"/>
          </a:xfrm>
          <a:prstGeom prst="rect">
            <a:avLst/>
          </a:prstGeom>
          <a:solidFill>
            <a:schemeClr val="dk1"/>
          </a:solidFill>
          <a:ln w="9525" cap="flat" cmpd="sng">
            <a:solidFill>
              <a:schemeClr val="dk2"/>
            </a:solidFill>
            <a:prstDash val="solid"/>
            <a:round/>
            <a:headEnd type="none" w="sm" len="sm"/>
            <a:tailEnd type="none" w="sm" len="sm"/>
          </a:ln>
          <a:effectLst>
            <a:outerShdw blurRad="57150" dist="19050" dir="5400000" algn="bl" rotWithShape="0">
              <a:srgbClr val="000000">
                <a:alpha val="7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6"/>
          <p:cNvSpPr txBox="1">
            <a:spLocks noGrp="1"/>
          </p:cNvSpPr>
          <p:nvPr>
            <p:ph type="title"/>
          </p:nvPr>
        </p:nvSpPr>
        <p:spPr>
          <a:xfrm>
            <a:off x="-546116" y="543600"/>
            <a:ext cx="5377500" cy="1646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Cuspate Spit</a:t>
            </a:r>
            <a:endParaRPr/>
          </a:p>
        </p:txBody>
      </p:sp>
      <p:sp>
        <p:nvSpPr>
          <p:cNvPr id="303" name="Google Shape;303;p36"/>
          <p:cNvSpPr txBox="1"/>
          <p:nvPr/>
        </p:nvSpPr>
        <p:spPr>
          <a:xfrm>
            <a:off x="389125" y="1649175"/>
            <a:ext cx="4655400" cy="264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Calibri"/>
                <a:ea typeface="Calibri"/>
                <a:cs typeface="Calibri"/>
                <a:sym typeface="Calibri"/>
              </a:rPr>
              <a:t>Cuspate spits are projections of a beach into an enclosed or semi-enclosed lagoon. </a:t>
            </a:r>
            <a:endParaRPr sz="2000">
              <a:latin typeface="Calibri"/>
              <a:ea typeface="Calibri"/>
              <a:cs typeface="Calibri"/>
              <a:sym typeface="Calibri"/>
            </a:endParaRPr>
          </a:p>
          <a:p>
            <a:pPr marL="0" lvl="0" indent="0" algn="l" rtl="0">
              <a:spcBef>
                <a:spcPts val="0"/>
              </a:spcBef>
              <a:spcAft>
                <a:spcPts val="0"/>
              </a:spcAft>
              <a:buNone/>
            </a:pPr>
            <a:endParaRPr sz="2000">
              <a:latin typeface="Calibri"/>
              <a:ea typeface="Calibri"/>
              <a:cs typeface="Calibri"/>
              <a:sym typeface="Calibri"/>
            </a:endParaRPr>
          </a:p>
          <a:p>
            <a:pPr marL="0" lvl="0" indent="0" algn="l" rtl="0">
              <a:spcBef>
                <a:spcPts val="0"/>
              </a:spcBef>
              <a:spcAft>
                <a:spcPts val="0"/>
              </a:spcAft>
              <a:buNone/>
            </a:pPr>
            <a:r>
              <a:rPr lang="en" sz="2000">
                <a:latin typeface="Calibri"/>
                <a:ea typeface="Calibri"/>
                <a:cs typeface="Calibri"/>
                <a:sym typeface="Calibri"/>
              </a:rPr>
              <a:t>“Cuspate spits form in elongate lagoons where the basin shape acts as a selective filler on the wave spectrum, so dominant wave approaches are at a high angle to the shoreline” (Rosen, 1975).</a:t>
            </a:r>
            <a:endParaRPr sz="2000">
              <a:latin typeface="Calibri"/>
              <a:ea typeface="Calibri"/>
              <a:cs typeface="Calibri"/>
              <a:sym typeface="Calibri"/>
            </a:endParaRPr>
          </a:p>
        </p:txBody>
      </p:sp>
      <p:pic>
        <p:nvPicPr>
          <p:cNvPr id="304" name="Google Shape;304;p36"/>
          <p:cNvPicPr preferRelativeResize="0"/>
          <p:nvPr/>
        </p:nvPicPr>
        <p:blipFill>
          <a:blip r:embed="rId3">
            <a:alphaModFix/>
          </a:blip>
          <a:stretch>
            <a:fillRect/>
          </a:stretch>
        </p:blipFill>
        <p:spPr>
          <a:xfrm>
            <a:off x="5126375" y="298850"/>
            <a:ext cx="3238500" cy="4419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7"/>
          <p:cNvSpPr txBox="1">
            <a:spLocks noGrp="1"/>
          </p:cNvSpPr>
          <p:nvPr>
            <p:ph type="body" idx="1"/>
          </p:nvPr>
        </p:nvSpPr>
        <p:spPr>
          <a:xfrm>
            <a:off x="792400" y="4388850"/>
            <a:ext cx="7923900" cy="542400"/>
          </a:xfrm>
          <a:prstGeom prst="rect">
            <a:avLst/>
          </a:prstGeom>
        </p:spPr>
        <p:txBody>
          <a:bodyPr spcFirstLastPara="1" wrap="square" lIns="91425" tIns="91425" rIns="91425" bIns="91425" anchor="b" anchorCtr="0">
            <a:noAutofit/>
          </a:bodyPr>
          <a:lstStyle/>
          <a:p>
            <a:pPr marL="0" lvl="0" indent="0" algn="ctr" rtl="0">
              <a:lnSpc>
                <a:spcPct val="80000"/>
              </a:lnSpc>
              <a:spcBef>
                <a:spcPts val="0"/>
              </a:spcBef>
              <a:spcAft>
                <a:spcPts val="0"/>
              </a:spcAft>
              <a:buNone/>
            </a:pPr>
            <a:r>
              <a:rPr lang="en" sz="1600"/>
              <a:t>Cove Point, a cuspate spit, is vulnerable to major wave action. Sediments from shoreline erosion also get trapped </a:t>
            </a:r>
            <a:endParaRPr sz="1600"/>
          </a:p>
        </p:txBody>
      </p:sp>
      <p:pic>
        <p:nvPicPr>
          <p:cNvPr id="310" name="Google Shape;310;p37"/>
          <p:cNvPicPr preferRelativeResize="0"/>
          <p:nvPr/>
        </p:nvPicPr>
        <p:blipFill>
          <a:blip r:embed="rId3">
            <a:alphaModFix/>
          </a:blip>
          <a:stretch>
            <a:fillRect/>
          </a:stretch>
        </p:blipFill>
        <p:spPr>
          <a:xfrm>
            <a:off x="1339013" y="463725"/>
            <a:ext cx="6597621" cy="3858700"/>
          </a:xfrm>
          <a:prstGeom prst="rect">
            <a:avLst/>
          </a:prstGeom>
          <a:noFill/>
          <a:ln>
            <a:noFill/>
          </a:ln>
        </p:spPr>
      </p:pic>
      <p:sp>
        <p:nvSpPr>
          <p:cNvPr id="311" name="Google Shape;311;p37"/>
          <p:cNvSpPr/>
          <p:nvPr/>
        </p:nvSpPr>
        <p:spPr>
          <a:xfrm rot="2522456">
            <a:off x="3906418" y="1824213"/>
            <a:ext cx="2021768" cy="545273"/>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7"/>
          <p:cNvSpPr/>
          <p:nvPr/>
        </p:nvSpPr>
        <p:spPr>
          <a:xfrm rot="-8242166">
            <a:off x="4293882" y="1495719"/>
            <a:ext cx="2021650" cy="545219"/>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7"/>
          <p:cNvSpPr txBox="1"/>
          <p:nvPr/>
        </p:nvSpPr>
        <p:spPr>
          <a:xfrm rot="2541975">
            <a:off x="3945499" y="1857389"/>
            <a:ext cx="1911207" cy="40007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Tide flow/Wave action</a:t>
            </a:r>
            <a:endParaRPr>
              <a:latin typeface="Calibri"/>
              <a:ea typeface="Calibri"/>
              <a:cs typeface="Calibri"/>
              <a:sym typeface="Calibri"/>
            </a:endParaRPr>
          </a:p>
        </p:txBody>
      </p:sp>
      <p:sp>
        <p:nvSpPr>
          <p:cNvPr id="314" name="Google Shape;314;p37"/>
          <p:cNvSpPr txBox="1"/>
          <p:nvPr/>
        </p:nvSpPr>
        <p:spPr>
          <a:xfrm rot="2541975">
            <a:off x="4436549" y="1661739"/>
            <a:ext cx="1911207" cy="40007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Tide flow/Wave action</a:t>
            </a:r>
            <a:endParaRPr>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p38"/>
          <p:cNvPicPr preferRelativeResize="0"/>
          <p:nvPr/>
        </p:nvPicPr>
        <p:blipFill>
          <a:blip r:embed="rId3">
            <a:alphaModFix/>
          </a:blip>
          <a:stretch>
            <a:fillRect/>
          </a:stretch>
        </p:blipFill>
        <p:spPr>
          <a:xfrm>
            <a:off x="1360238" y="642400"/>
            <a:ext cx="6597621" cy="3858700"/>
          </a:xfrm>
          <a:prstGeom prst="rect">
            <a:avLst/>
          </a:prstGeom>
          <a:noFill/>
          <a:ln>
            <a:noFill/>
          </a:ln>
        </p:spPr>
      </p:pic>
      <p:sp>
        <p:nvSpPr>
          <p:cNvPr id="320" name="Google Shape;320;p38"/>
          <p:cNvSpPr/>
          <p:nvPr/>
        </p:nvSpPr>
        <p:spPr>
          <a:xfrm rot="2522456">
            <a:off x="4465343" y="2310663"/>
            <a:ext cx="2021768" cy="545273"/>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8"/>
          <p:cNvSpPr/>
          <p:nvPr/>
        </p:nvSpPr>
        <p:spPr>
          <a:xfrm rot="-2700000">
            <a:off x="3693191" y="1889035"/>
            <a:ext cx="325411" cy="820951"/>
          </a:xfrm>
          <a:prstGeom prst="ellipse">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8"/>
          <p:cNvSpPr txBox="1"/>
          <p:nvPr/>
        </p:nvSpPr>
        <p:spPr>
          <a:xfrm>
            <a:off x="2909400" y="997575"/>
            <a:ext cx="30123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2"/>
                </a:solidFill>
                <a:latin typeface="Calibri"/>
                <a:ea typeface="Calibri"/>
                <a:cs typeface="Calibri"/>
                <a:sym typeface="Calibri"/>
              </a:rPr>
              <a:t>Sediment erodes off of Calvert Cliffs and flows towards Cove Point with the tide</a:t>
            </a:r>
            <a:endParaRPr b="1">
              <a:solidFill>
                <a:schemeClr val="lt2"/>
              </a:solidFill>
              <a:latin typeface="Calibri"/>
              <a:ea typeface="Calibri"/>
              <a:cs typeface="Calibri"/>
              <a:sym typeface="Calibri"/>
            </a:endParaRPr>
          </a:p>
        </p:txBody>
      </p:sp>
      <p:sp>
        <p:nvSpPr>
          <p:cNvPr id="323" name="Google Shape;323;p38"/>
          <p:cNvSpPr txBox="1"/>
          <p:nvPr/>
        </p:nvSpPr>
        <p:spPr>
          <a:xfrm rot="2541975">
            <a:off x="4504424" y="2371714"/>
            <a:ext cx="1911207" cy="40007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Tide flow/Wave action</a:t>
            </a:r>
            <a:endParaRPr>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4"/>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Predicted Sea Level Rise for Maryland</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p39"/>
          <p:cNvPicPr preferRelativeResize="0"/>
          <p:nvPr/>
        </p:nvPicPr>
        <p:blipFill>
          <a:blip r:embed="rId3">
            <a:alphaModFix/>
          </a:blip>
          <a:stretch>
            <a:fillRect/>
          </a:stretch>
        </p:blipFill>
        <p:spPr>
          <a:xfrm>
            <a:off x="945350" y="642400"/>
            <a:ext cx="7253294" cy="3858699"/>
          </a:xfrm>
          <a:prstGeom prst="rect">
            <a:avLst/>
          </a:prstGeom>
          <a:noFill/>
          <a:ln>
            <a:noFill/>
          </a:ln>
        </p:spPr>
      </p:pic>
      <p:sp>
        <p:nvSpPr>
          <p:cNvPr id="329" name="Google Shape;329;p39"/>
          <p:cNvSpPr/>
          <p:nvPr/>
        </p:nvSpPr>
        <p:spPr>
          <a:xfrm rot="-997758" flipH="1">
            <a:off x="3436275" y="1768414"/>
            <a:ext cx="2330364" cy="57126"/>
          </a:xfrm>
          <a:prstGeom prst="rightArrow">
            <a:avLst>
              <a:gd name="adj1" fmla="val 7614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9"/>
          <p:cNvSpPr/>
          <p:nvPr/>
        </p:nvSpPr>
        <p:spPr>
          <a:xfrm rot="655382">
            <a:off x="4796829" y="2691048"/>
            <a:ext cx="1280805" cy="226402"/>
          </a:xfrm>
          <a:prstGeom prst="rightArrow">
            <a:avLst>
              <a:gd name="adj1" fmla="val 50000"/>
              <a:gd name="adj2" fmla="val 50000"/>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9"/>
          <p:cNvSpPr/>
          <p:nvPr/>
        </p:nvSpPr>
        <p:spPr>
          <a:xfrm rot="1931250">
            <a:off x="3175011" y="2072994"/>
            <a:ext cx="1570702" cy="290239"/>
          </a:xfrm>
          <a:prstGeom prst="rightArrow">
            <a:avLst>
              <a:gd name="adj1" fmla="val 50000"/>
              <a:gd name="adj2" fmla="val 50000"/>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9"/>
          <p:cNvSpPr txBox="1"/>
          <p:nvPr/>
        </p:nvSpPr>
        <p:spPr>
          <a:xfrm>
            <a:off x="5376975" y="717550"/>
            <a:ext cx="2766300" cy="212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lt2"/>
                </a:solidFill>
                <a:latin typeface="Calibri"/>
                <a:ea typeface="Calibri"/>
                <a:cs typeface="Calibri"/>
                <a:sym typeface="Calibri"/>
              </a:rPr>
              <a:t>Sediment from the eroding cliffs gets trapped at the </a:t>
            </a:r>
            <a:endParaRPr b="1">
              <a:solidFill>
                <a:schemeClr val="lt2"/>
              </a:solidFill>
              <a:latin typeface="Calibri"/>
              <a:ea typeface="Calibri"/>
              <a:cs typeface="Calibri"/>
              <a:sym typeface="Calibri"/>
            </a:endParaRPr>
          </a:p>
          <a:p>
            <a:pPr marL="0" lvl="0" indent="0" algn="ctr" rtl="0">
              <a:spcBef>
                <a:spcPts val="0"/>
              </a:spcBef>
              <a:spcAft>
                <a:spcPts val="0"/>
              </a:spcAft>
              <a:buNone/>
            </a:pPr>
            <a:r>
              <a:rPr lang="en" b="1">
                <a:solidFill>
                  <a:schemeClr val="lt2"/>
                </a:solidFill>
                <a:latin typeface="Calibri"/>
                <a:ea typeface="Calibri"/>
                <a:cs typeface="Calibri"/>
                <a:sym typeface="Calibri"/>
              </a:rPr>
              <a:t>beginning of the revetment, with less sediment available to be deposited by the time the flow of the tides reach the end of the revetment. High wave energy impacts the end of the revetment with less sediment to deposit</a:t>
            </a:r>
            <a:endParaRPr b="1">
              <a:solidFill>
                <a:schemeClr val="lt2"/>
              </a:solidFill>
              <a:latin typeface="Calibri"/>
              <a:ea typeface="Calibri"/>
              <a:cs typeface="Calibri"/>
              <a:sym typeface="Calibri"/>
            </a:endParaRPr>
          </a:p>
        </p:txBody>
      </p:sp>
      <p:sp>
        <p:nvSpPr>
          <p:cNvPr id="333" name="Google Shape;333;p39"/>
          <p:cNvSpPr/>
          <p:nvPr/>
        </p:nvSpPr>
        <p:spPr>
          <a:xfrm rot="2170864">
            <a:off x="2179070" y="1915935"/>
            <a:ext cx="1866555" cy="445894"/>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9"/>
          <p:cNvSpPr/>
          <p:nvPr/>
        </p:nvSpPr>
        <p:spPr>
          <a:xfrm rot="2986458">
            <a:off x="2207392" y="1075325"/>
            <a:ext cx="1231031" cy="282905"/>
          </a:xfrm>
          <a:prstGeom prst="rightArrow">
            <a:avLst>
              <a:gd name="adj1" fmla="val 50000"/>
              <a:gd name="adj2" fmla="val 50000"/>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9"/>
          <p:cNvSpPr txBox="1"/>
          <p:nvPr/>
        </p:nvSpPr>
        <p:spPr>
          <a:xfrm rot="2917455">
            <a:off x="2179306" y="1139114"/>
            <a:ext cx="1439649" cy="30776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Calibri"/>
                <a:ea typeface="Calibri"/>
                <a:cs typeface="Calibri"/>
                <a:sym typeface="Calibri"/>
              </a:rPr>
              <a:t>Tide Flow/Wave Energy</a:t>
            </a:r>
            <a:endParaRPr sz="800">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183CDC-0826-44B0-B793-558AD066FE7E}"/>
              </a:ext>
            </a:extLst>
          </p:cNvPr>
          <p:cNvSpPr>
            <a:spLocks noGrp="1"/>
          </p:cNvSpPr>
          <p:nvPr>
            <p:ph type="body" idx="1"/>
          </p:nvPr>
        </p:nvSpPr>
        <p:spPr/>
        <p:txBody>
          <a:bodyPr/>
          <a:lstStyle/>
          <a:p>
            <a:endParaRPr lang="en-US"/>
          </a:p>
        </p:txBody>
      </p:sp>
      <p:pic>
        <p:nvPicPr>
          <p:cNvPr id="3" name="Picture 2" descr="H:\PHOTOS_HarrisLab\PHOTOS\Dominion Photos\historical Aerials\breach_with_restoration-notes.bmp">
            <a:extLst>
              <a:ext uri="{FF2B5EF4-FFF2-40B4-BE49-F238E27FC236}">
                <a16:creationId xmlns:a16="http://schemas.microsoft.com/office/drawing/2014/main" id="{B33C66AC-88F9-4447-9D89-93BE0F53D0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20" r="5500" b="4631"/>
          <a:stretch/>
        </p:blipFill>
        <p:spPr bwMode="auto">
          <a:xfrm>
            <a:off x="201305" y="0"/>
            <a:ext cx="8741390" cy="5296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272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B2CE56-8FC1-4576-8C7D-1EF0095E2DE7}"/>
              </a:ext>
            </a:extLst>
          </p:cNvPr>
          <p:cNvSpPr>
            <a:spLocks noGrp="1"/>
          </p:cNvSpPr>
          <p:nvPr>
            <p:ph type="body" idx="1"/>
          </p:nvPr>
        </p:nvSpPr>
        <p:spPr/>
        <p:txBody>
          <a:bodyPr/>
          <a:lstStyle/>
          <a:p>
            <a:endParaRPr lang="en-US"/>
          </a:p>
        </p:txBody>
      </p:sp>
      <p:pic>
        <p:nvPicPr>
          <p:cNvPr id="3" name="Online Media 2" title="Cove Point Marsh Update">
            <a:hlinkClick r:id="" action="ppaction://media"/>
            <a:extLst>
              <a:ext uri="{FF2B5EF4-FFF2-40B4-BE49-F238E27FC236}">
                <a16:creationId xmlns:a16="http://schemas.microsoft.com/office/drawing/2014/main" id="{FDB4097E-E4E3-44BA-9944-DAB9049D105C}"/>
              </a:ext>
            </a:extLst>
          </p:cNvPr>
          <p:cNvPicPr>
            <a:picLocks noRot="1" noChangeAspect="1"/>
          </p:cNvPicPr>
          <p:nvPr>
            <a:videoFile r:link="rId1"/>
          </p:nvPr>
        </p:nvPicPr>
        <p:blipFill>
          <a:blip r:embed="rId3"/>
          <a:stretch>
            <a:fillRect/>
          </a:stretch>
        </p:blipFill>
        <p:spPr>
          <a:xfrm>
            <a:off x="181969" y="102358"/>
            <a:ext cx="8736843" cy="4914474"/>
          </a:xfrm>
          <a:prstGeom prst="rect">
            <a:avLst/>
          </a:prstGeom>
        </p:spPr>
      </p:pic>
    </p:spTree>
    <p:extLst>
      <p:ext uri="{BB962C8B-B14F-4D97-AF65-F5344CB8AC3E}">
        <p14:creationId xmlns:p14="http://schemas.microsoft.com/office/powerpoint/2010/main" val="2276058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CF437-4720-4F2A-B13B-D4A7397BFCF5}"/>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6EE17942-90B8-4799-991B-69E5F93A5F4A}"/>
              </a:ext>
            </a:extLst>
          </p:cNvPr>
          <p:cNvPicPr>
            <a:picLocks noChangeAspect="1"/>
          </p:cNvPicPr>
          <p:nvPr/>
        </p:nvPicPr>
        <p:blipFill>
          <a:blip r:embed="rId2"/>
          <a:stretch>
            <a:fillRect/>
          </a:stretch>
        </p:blipFill>
        <p:spPr>
          <a:xfrm>
            <a:off x="663593" y="163773"/>
            <a:ext cx="7879906" cy="4854823"/>
          </a:xfrm>
          <a:prstGeom prst="rect">
            <a:avLst/>
          </a:prstGeom>
        </p:spPr>
      </p:pic>
    </p:spTree>
    <p:extLst>
      <p:ext uri="{BB962C8B-B14F-4D97-AF65-F5344CB8AC3E}">
        <p14:creationId xmlns:p14="http://schemas.microsoft.com/office/powerpoint/2010/main" val="40535091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3"/>
          <p:cNvSpPr txBox="1">
            <a:spLocks noGrp="1"/>
          </p:cNvSpPr>
          <p:nvPr>
            <p:ph type="title"/>
          </p:nvPr>
        </p:nvSpPr>
        <p:spPr>
          <a:xfrm>
            <a:off x="734250" y="364500"/>
            <a:ext cx="7505700" cy="689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Data Collected Monthly</a:t>
            </a:r>
            <a:endParaRPr/>
          </a:p>
          <a:p>
            <a:pPr marL="0" lvl="0" indent="0" algn="l" rtl="0">
              <a:spcBef>
                <a:spcPts val="0"/>
              </a:spcBef>
              <a:spcAft>
                <a:spcPts val="0"/>
              </a:spcAft>
              <a:buNone/>
            </a:pPr>
            <a:endParaRPr/>
          </a:p>
        </p:txBody>
      </p:sp>
      <p:sp>
        <p:nvSpPr>
          <p:cNvPr id="278" name="Google Shape;278;p33"/>
          <p:cNvSpPr/>
          <p:nvPr/>
        </p:nvSpPr>
        <p:spPr>
          <a:xfrm>
            <a:off x="6040325" y="791300"/>
            <a:ext cx="2708100" cy="3552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3"/>
          <p:cNvSpPr txBox="1">
            <a:spLocks noGrp="1"/>
          </p:cNvSpPr>
          <p:nvPr>
            <p:ph type="body" idx="1"/>
          </p:nvPr>
        </p:nvSpPr>
        <p:spPr>
          <a:xfrm>
            <a:off x="523550" y="891450"/>
            <a:ext cx="5383800" cy="3863100"/>
          </a:xfrm>
          <a:prstGeom prst="rect">
            <a:avLst/>
          </a:prstGeom>
        </p:spPr>
        <p:txBody>
          <a:bodyPr spcFirstLastPara="1" wrap="square" lIns="91425" tIns="91425" rIns="91425" bIns="91425" anchor="t" anchorCtr="0">
            <a:normAutofit fontScale="25000" lnSpcReduction="20000"/>
          </a:bodyPr>
          <a:lstStyle/>
          <a:p>
            <a:pPr marL="457200" lvl="0" indent="-331231" algn="l" rtl="0">
              <a:lnSpc>
                <a:spcPct val="95000"/>
              </a:lnSpc>
              <a:spcBef>
                <a:spcPts val="0"/>
              </a:spcBef>
              <a:spcAft>
                <a:spcPts val="0"/>
              </a:spcAft>
              <a:buClr>
                <a:srgbClr val="695D46"/>
              </a:buClr>
              <a:buSzPct val="100000"/>
              <a:buFont typeface="Open Sans"/>
              <a:buChar char="-"/>
            </a:pPr>
            <a:r>
              <a:rPr lang="en" sz="4973" b="1" i="1">
                <a:solidFill>
                  <a:srgbClr val="695D46"/>
                </a:solidFill>
                <a:latin typeface="Open Sans"/>
                <a:ea typeface="Open Sans"/>
                <a:cs typeface="Open Sans"/>
                <a:sym typeface="Open Sans"/>
              </a:rPr>
              <a:t>Salinity of freshwater marsh</a:t>
            </a:r>
            <a:endParaRPr sz="4973" b="1" i="1">
              <a:solidFill>
                <a:srgbClr val="695D46"/>
              </a:solidFill>
              <a:latin typeface="Open Sans"/>
              <a:ea typeface="Open Sans"/>
              <a:cs typeface="Open Sans"/>
              <a:sym typeface="Open Sans"/>
            </a:endParaRPr>
          </a:p>
          <a:p>
            <a:pPr marL="914400" lvl="0" indent="0" algn="l" rtl="0">
              <a:lnSpc>
                <a:spcPct val="95000"/>
              </a:lnSpc>
              <a:spcBef>
                <a:spcPts val="1200"/>
              </a:spcBef>
              <a:spcAft>
                <a:spcPts val="0"/>
              </a:spcAft>
              <a:buNone/>
            </a:pPr>
            <a:r>
              <a:rPr lang="en" sz="4665">
                <a:solidFill>
                  <a:srgbClr val="695D46"/>
                </a:solidFill>
                <a:latin typeface="Open Sans"/>
                <a:ea typeface="Open Sans"/>
                <a:cs typeface="Open Sans"/>
                <a:sym typeface="Open Sans"/>
              </a:rPr>
              <a:t>This is not required per our award, however, lets us know of any overwash or breaches that are not detectable visually.</a:t>
            </a:r>
            <a:endParaRPr sz="4665">
              <a:solidFill>
                <a:srgbClr val="695D46"/>
              </a:solidFill>
              <a:latin typeface="Open Sans"/>
              <a:ea typeface="Open Sans"/>
              <a:cs typeface="Open Sans"/>
              <a:sym typeface="Open Sans"/>
            </a:endParaRPr>
          </a:p>
          <a:p>
            <a:pPr marL="457200" lvl="0" indent="-331231" algn="l" rtl="0">
              <a:lnSpc>
                <a:spcPct val="95000"/>
              </a:lnSpc>
              <a:spcBef>
                <a:spcPts val="1200"/>
              </a:spcBef>
              <a:spcAft>
                <a:spcPts val="0"/>
              </a:spcAft>
              <a:buClr>
                <a:srgbClr val="695D46"/>
              </a:buClr>
              <a:buSzPct val="100000"/>
              <a:buFont typeface="Open Sans"/>
              <a:buChar char="-"/>
            </a:pPr>
            <a:r>
              <a:rPr lang="en" sz="4973" b="1" i="1">
                <a:solidFill>
                  <a:srgbClr val="695D46"/>
                </a:solidFill>
                <a:latin typeface="Open Sans"/>
                <a:ea typeface="Open Sans"/>
                <a:cs typeface="Open Sans"/>
                <a:sym typeface="Open Sans"/>
              </a:rPr>
              <a:t>Shoreline Inspection</a:t>
            </a:r>
            <a:endParaRPr sz="4973" b="1" i="1">
              <a:solidFill>
                <a:srgbClr val="695D46"/>
              </a:solidFill>
              <a:latin typeface="Open Sans"/>
              <a:ea typeface="Open Sans"/>
              <a:cs typeface="Open Sans"/>
              <a:sym typeface="Open Sans"/>
            </a:endParaRPr>
          </a:p>
          <a:p>
            <a:pPr marL="914400" lvl="0" indent="0" algn="l" rtl="0">
              <a:lnSpc>
                <a:spcPct val="95000"/>
              </a:lnSpc>
              <a:spcBef>
                <a:spcPts val="1200"/>
              </a:spcBef>
              <a:spcAft>
                <a:spcPts val="0"/>
              </a:spcAft>
              <a:buNone/>
            </a:pPr>
            <a:r>
              <a:rPr lang="en" sz="4665">
                <a:solidFill>
                  <a:srgbClr val="695D46"/>
                </a:solidFill>
                <a:latin typeface="Open Sans"/>
                <a:ea typeface="Open Sans"/>
                <a:cs typeface="Open Sans"/>
                <a:sym typeface="Open Sans"/>
              </a:rPr>
              <a:t>This is required per our award. This allows us to monitor erosion, and any breaches or overwash spots. It is not associated with an official permitted task or responsibility but was added to our award</a:t>
            </a:r>
            <a:endParaRPr sz="4665">
              <a:solidFill>
                <a:srgbClr val="695D46"/>
              </a:solidFill>
              <a:latin typeface="Open Sans"/>
              <a:ea typeface="Open Sans"/>
              <a:cs typeface="Open Sans"/>
              <a:sym typeface="Open Sans"/>
            </a:endParaRPr>
          </a:p>
          <a:p>
            <a:pPr marL="457200" lvl="0" indent="-331231" algn="l" rtl="0">
              <a:lnSpc>
                <a:spcPct val="95000"/>
              </a:lnSpc>
              <a:spcBef>
                <a:spcPts val="1200"/>
              </a:spcBef>
              <a:spcAft>
                <a:spcPts val="0"/>
              </a:spcAft>
              <a:buClr>
                <a:srgbClr val="695D46"/>
              </a:buClr>
              <a:buSzPct val="100000"/>
              <a:buFont typeface="Open Sans"/>
              <a:buChar char="-"/>
            </a:pPr>
            <a:r>
              <a:rPr lang="en" sz="4973" b="1" i="1">
                <a:solidFill>
                  <a:srgbClr val="695D46"/>
                </a:solidFill>
                <a:latin typeface="Open Sans"/>
                <a:ea typeface="Open Sans"/>
                <a:cs typeface="Open Sans"/>
                <a:sym typeface="Open Sans"/>
              </a:rPr>
              <a:t>Conductivity</a:t>
            </a:r>
            <a:endParaRPr sz="4973" b="1" i="1">
              <a:solidFill>
                <a:srgbClr val="695D46"/>
              </a:solidFill>
              <a:latin typeface="Open Sans"/>
              <a:ea typeface="Open Sans"/>
              <a:cs typeface="Open Sans"/>
              <a:sym typeface="Open Sans"/>
            </a:endParaRPr>
          </a:p>
          <a:p>
            <a:pPr marL="914400" lvl="0" indent="0" algn="l" rtl="0">
              <a:lnSpc>
                <a:spcPct val="95000"/>
              </a:lnSpc>
              <a:spcBef>
                <a:spcPts val="1200"/>
              </a:spcBef>
              <a:spcAft>
                <a:spcPts val="1200"/>
              </a:spcAft>
              <a:buNone/>
            </a:pPr>
            <a:r>
              <a:rPr lang="en" sz="4665">
                <a:solidFill>
                  <a:srgbClr val="695D46"/>
                </a:solidFill>
                <a:latin typeface="Open Sans"/>
                <a:ea typeface="Open Sans"/>
                <a:cs typeface="Open Sans"/>
                <a:sym typeface="Open Sans"/>
              </a:rPr>
              <a:t>Measured through the deployment of Hobo loggers placed near the revetment pipes. This would allow us to know if the pipe(s) fail at being one-way drainage, and also detects any breaches and the exact date of said breach.</a:t>
            </a:r>
            <a:endParaRPr/>
          </a:p>
        </p:txBody>
      </p:sp>
      <p:pic>
        <p:nvPicPr>
          <p:cNvPr id="280" name="Google Shape;280;p33"/>
          <p:cNvPicPr preferRelativeResize="0"/>
          <p:nvPr/>
        </p:nvPicPr>
        <p:blipFill>
          <a:blip r:embed="rId3">
            <a:alphaModFix/>
          </a:blip>
          <a:stretch>
            <a:fillRect/>
          </a:stretch>
        </p:blipFill>
        <p:spPr>
          <a:xfrm>
            <a:off x="6108300" y="854350"/>
            <a:ext cx="2576125" cy="343479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4"/>
          <p:cNvSpPr txBox="1">
            <a:spLocks noGrp="1"/>
          </p:cNvSpPr>
          <p:nvPr>
            <p:ph type="body" idx="1"/>
          </p:nvPr>
        </p:nvSpPr>
        <p:spPr>
          <a:xfrm>
            <a:off x="621050" y="1110775"/>
            <a:ext cx="5010600" cy="3327900"/>
          </a:xfrm>
          <a:prstGeom prst="rect">
            <a:avLst/>
          </a:prstGeom>
        </p:spPr>
        <p:txBody>
          <a:bodyPr spcFirstLastPara="1" wrap="square" lIns="91425" tIns="91425" rIns="91425" bIns="91425" anchor="t" anchorCtr="0">
            <a:normAutofit/>
          </a:bodyPr>
          <a:lstStyle/>
          <a:p>
            <a:pPr marL="457200" lvl="0" indent="-336550" algn="l" rtl="0">
              <a:spcBef>
                <a:spcPts val="0"/>
              </a:spcBef>
              <a:spcAft>
                <a:spcPts val="0"/>
              </a:spcAft>
              <a:buClr>
                <a:srgbClr val="695D46"/>
              </a:buClr>
              <a:buSzPts val="1700"/>
              <a:buFont typeface="Open Sans"/>
              <a:buChar char="-"/>
            </a:pPr>
            <a:r>
              <a:rPr lang="en" sz="1700">
                <a:solidFill>
                  <a:srgbClr val="695D46"/>
                </a:solidFill>
                <a:latin typeface="Open Sans"/>
                <a:ea typeface="Open Sans"/>
                <a:cs typeface="Open Sans"/>
                <a:sym typeface="Open Sans"/>
              </a:rPr>
              <a:t>Percent Cover (Invasive) </a:t>
            </a:r>
            <a:r>
              <a:rPr lang="en" sz="1700" b="1">
                <a:solidFill>
                  <a:srgbClr val="695D46"/>
                </a:solidFill>
                <a:latin typeface="Open Sans"/>
                <a:ea typeface="Open Sans"/>
                <a:cs typeface="Open Sans"/>
                <a:sym typeface="Open Sans"/>
              </a:rPr>
              <a:t>1.2.3.1, 1.2.4.1</a:t>
            </a:r>
            <a:endParaRPr sz="1700" b="1">
              <a:solidFill>
                <a:srgbClr val="695D46"/>
              </a:solidFill>
              <a:latin typeface="Open Sans"/>
              <a:ea typeface="Open Sans"/>
              <a:cs typeface="Open Sans"/>
              <a:sym typeface="Open Sans"/>
            </a:endParaRPr>
          </a:p>
          <a:p>
            <a:pPr marL="457200" lvl="0" indent="-336550" algn="l" rtl="0">
              <a:spcBef>
                <a:spcPts val="0"/>
              </a:spcBef>
              <a:spcAft>
                <a:spcPts val="0"/>
              </a:spcAft>
              <a:buClr>
                <a:srgbClr val="695D46"/>
              </a:buClr>
              <a:buSzPts val="1700"/>
              <a:buFont typeface="Open Sans"/>
              <a:buChar char="-"/>
            </a:pPr>
            <a:r>
              <a:rPr lang="en" sz="1700">
                <a:solidFill>
                  <a:srgbClr val="695D46"/>
                </a:solidFill>
                <a:latin typeface="Open Sans"/>
                <a:ea typeface="Open Sans"/>
                <a:cs typeface="Open Sans"/>
                <a:sym typeface="Open Sans"/>
              </a:rPr>
              <a:t>Biomass </a:t>
            </a:r>
            <a:r>
              <a:rPr lang="en" sz="1700" b="1">
                <a:solidFill>
                  <a:srgbClr val="695D46"/>
                </a:solidFill>
                <a:latin typeface="Open Sans"/>
                <a:ea typeface="Open Sans"/>
                <a:cs typeface="Open Sans"/>
                <a:sym typeface="Open Sans"/>
              </a:rPr>
              <a:t>1.2.3.1, 1.2.4.1</a:t>
            </a:r>
            <a:endParaRPr sz="1700">
              <a:solidFill>
                <a:srgbClr val="695D46"/>
              </a:solidFill>
              <a:latin typeface="Open Sans"/>
              <a:ea typeface="Open Sans"/>
              <a:cs typeface="Open Sans"/>
              <a:sym typeface="Open Sans"/>
            </a:endParaRPr>
          </a:p>
          <a:p>
            <a:pPr marL="457200" lvl="0" indent="-336550" algn="l" rtl="0">
              <a:spcBef>
                <a:spcPts val="0"/>
              </a:spcBef>
              <a:spcAft>
                <a:spcPts val="0"/>
              </a:spcAft>
              <a:buClr>
                <a:srgbClr val="695D46"/>
              </a:buClr>
              <a:buSzPts val="1700"/>
              <a:buFont typeface="Open Sans"/>
              <a:buChar char="-"/>
            </a:pPr>
            <a:r>
              <a:rPr lang="en" sz="1700">
                <a:solidFill>
                  <a:srgbClr val="695D46"/>
                </a:solidFill>
                <a:latin typeface="Open Sans"/>
                <a:ea typeface="Open Sans"/>
                <a:cs typeface="Open Sans"/>
                <a:sym typeface="Open Sans"/>
              </a:rPr>
              <a:t>Surface Elevation Tables (rSET) not required by permit</a:t>
            </a:r>
            <a:endParaRPr sz="1700">
              <a:solidFill>
                <a:srgbClr val="695D46"/>
              </a:solidFill>
              <a:latin typeface="Open Sans"/>
              <a:ea typeface="Open Sans"/>
              <a:cs typeface="Open Sans"/>
              <a:sym typeface="Open Sans"/>
            </a:endParaRPr>
          </a:p>
          <a:p>
            <a:pPr marL="457200" lvl="0" indent="-336550" algn="l" rtl="0">
              <a:spcBef>
                <a:spcPts val="0"/>
              </a:spcBef>
              <a:spcAft>
                <a:spcPts val="0"/>
              </a:spcAft>
              <a:buClr>
                <a:srgbClr val="695D46"/>
              </a:buClr>
              <a:buSzPts val="1700"/>
              <a:buFont typeface="Open Sans"/>
              <a:buChar char="-"/>
            </a:pPr>
            <a:r>
              <a:rPr lang="en" sz="1700">
                <a:solidFill>
                  <a:srgbClr val="695D46"/>
                </a:solidFill>
                <a:latin typeface="Open Sans"/>
                <a:ea typeface="Open Sans"/>
                <a:cs typeface="Open Sans"/>
                <a:sym typeface="Open Sans"/>
              </a:rPr>
              <a:t>Rare Threatened Endangered (RTE) Survey not required by permit</a:t>
            </a:r>
            <a:endParaRPr sz="1700">
              <a:solidFill>
                <a:srgbClr val="695D46"/>
              </a:solidFill>
              <a:latin typeface="Open Sans"/>
              <a:ea typeface="Open Sans"/>
              <a:cs typeface="Open Sans"/>
              <a:sym typeface="Open Sans"/>
            </a:endParaRPr>
          </a:p>
          <a:p>
            <a:pPr marL="457200" lvl="0" indent="-336550" algn="l" rtl="0">
              <a:spcBef>
                <a:spcPts val="0"/>
              </a:spcBef>
              <a:spcAft>
                <a:spcPts val="0"/>
              </a:spcAft>
              <a:buClr>
                <a:srgbClr val="695D46"/>
              </a:buClr>
              <a:buSzPts val="1700"/>
              <a:buFont typeface="Open Sans"/>
              <a:buChar char="-"/>
            </a:pPr>
            <a:r>
              <a:rPr lang="en" sz="1700">
                <a:solidFill>
                  <a:srgbClr val="695D46"/>
                </a:solidFill>
                <a:latin typeface="Open Sans"/>
                <a:ea typeface="Open Sans"/>
                <a:cs typeface="Open Sans"/>
                <a:sym typeface="Open Sans"/>
              </a:rPr>
              <a:t>Some of this is only required on every 5 year basis, but in order to meet invasive species work we must do it eah year (e.g. % cover)</a:t>
            </a:r>
            <a:endParaRPr/>
          </a:p>
        </p:txBody>
      </p:sp>
      <p:sp>
        <p:nvSpPr>
          <p:cNvPr id="286" name="Google Shape;286;p34"/>
          <p:cNvSpPr/>
          <p:nvPr/>
        </p:nvSpPr>
        <p:spPr>
          <a:xfrm>
            <a:off x="5653450" y="439625"/>
            <a:ext cx="3138900" cy="40971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4"/>
          <p:cNvSpPr txBox="1">
            <a:spLocks noGrp="1"/>
          </p:cNvSpPr>
          <p:nvPr>
            <p:ph type="title"/>
          </p:nvPr>
        </p:nvSpPr>
        <p:spPr>
          <a:xfrm>
            <a:off x="734250" y="364500"/>
            <a:ext cx="7505700" cy="689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Data Collected Annually</a:t>
            </a:r>
            <a:endParaRPr/>
          </a:p>
          <a:p>
            <a:pPr marL="0" lvl="0" indent="0" algn="l" rtl="0">
              <a:spcBef>
                <a:spcPts val="0"/>
              </a:spcBef>
              <a:spcAft>
                <a:spcPts val="0"/>
              </a:spcAft>
              <a:buNone/>
            </a:pPr>
            <a:endParaRPr/>
          </a:p>
        </p:txBody>
      </p:sp>
      <p:pic>
        <p:nvPicPr>
          <p:cNvPr id="288" name="Google Shape;288;p34"/>
          <p:cNvPicPr preferRelativeResize="0"/>
          <p:nvPr/>
        </p:nvPicPr>
        <p:blipFill>
          <a:blip r:embed="rId3">
            <a:alphaModFix/>
          </a:blip>
          <a:stretch>
            <a:fillRect/>
          </a:stretch>
        </p:blipFill>
        <p:spPr>
          <a:xfrm>
            <a:off x="5743500" y="530650"/>
            <a:ext cx="2955951" cy="394124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5"/>
          <p:cNvSpPr txBox="1">
            <a:spLocks noGrp="1"/>
          </p:cNvSpPr>
          <p:nvPr>
            <p:ph type="title"/>
          </p:nvPr>
        </p:nvSpPr>
        <p:spPr>
          <a:xfrm>
            <a:off x="819150" y="392800"/>
            <a:ext cx="7505700" cy="576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Data Collected Bi-Annually or Every Five Years</a:t>
            </a:r>
            <a:endParaRPr/>
          </a:p>
        </p:txBody>
      </p:sp>
      <p:sp>
        <p:nvSpPr>
          <p:cNvPr id="294" name="Google Shape;294;p35"/>
          <p:cNvSpPr txBox="1">
            <a:spLocks noGrp="1"/>
          </p:cNvSpPr>
          <p:nvPr>
            <p:ph type="body" idx="1"/>
          </p:nvPr>
        </p:nvSpPr>
        <p:spPr>
          <a:xfrm>
            <a:off x="507850" y="1075400"/>
            <a:ext cx="4614300" cy="32430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Clr>
                <a:srgbClr val="695D46"/>
              </a:buClr>
              <a:buSzPts val="1600"/>
              <a:buFont typeface="Open Sans"/>
              <a:buChar char="-"/>
            </a:pPr>
            <a:r>
              <a:rPr lang="en" sz="1600">
                <a:solidFill>
                  <a:srgbClr val="695D46"/>
                </a:solidFill>
                <a:latin typeface="Open Sans"/>
                <a:ea typeface="Open Sans"/>
                <a:cs typeface="Open Sans"/>
                <a:sym typeface="Open Sans"/>
              </a:rPr>
              <a:t>Drone Shoreline Imagery (even years) </a:t>
            </a:r>
            <a:r>
              <a:rPr lang="en" sz="1600" b="1">
                <a:solidFill>
                  <a:srgbClr val="695D46"/>
                </a:solidFill>
                <a:latin typeface="Open Sans"/>
                <a:ea typeface="Open Sans"/>
                <a:cs typeface="Open Sans"/>
                <a:sym typeface="Open Sans"/>
              </a:rPr>
              <a:t>2.2.3.1, 2.2.3.3</a:t>
            </a:r>
            <a:endParaRPr sz="1600" b="1">
              <a:solidFill>
                <a:srgbClr val="695D46"/>
              </a:solidFill>
              <a:latin typeface="Open Sans"/>
              <a:ea typeface="Open Sans"/>
              <a:cs typeface="Open Sans"/>
              <a:sym typeface="Open Sans"/>
            </a:endParaRPr>
          </a:p>
          <a:p>
            <a:pPr marL="914400" lvl="1" indent="-317500" algn="l" rtl="0">
              <a:spcBef>
                <a:spcPts val="0"/>
              </a:spcBef>
              <a:spcAft>
                <a:spcPts val="0"/>
              </a:spcAft>
              <a:buClr>
                <a:srgbClr val="695D46"/>
              </a:buClr>
              <a:buSzPts val="1400"/>
              <a:buFont typeface="Open Sans"/>
              <a:buChar char="-"/>
            </a:pPr>
            <a:r>
              <a:rPr lang="en" sz="1400">
                <a:solidFill>
                  <a:srgbClr val="695D46"/>
                </a:solidFill>
                <a:latin typeface="Open Sans"/>
                <a:ea typeface="Open Sans"/>
                <a:cs typeface="Open Sans"/>
                <a:sym typeface="Open Sans"/>
              </a:rPr>
              <a:t>Beginning in 2022, this data will be collected by another lab in the UMCES community. The pilot is FAA certified and experienced commercially and recreationally. </a:t>
            </a:r>
            <a:endParaRPr sz="1400">
              <a:solidFill>
                <a:srgbClr val="695D46"/>
              </a:solidFill>
              <a:latin typeface="Open Sans"/>
              <a:ea typeface="Open Sans"/>
              <a:cs typeface="Open Sans"/>
              <a:sym typeface="Open Sans"/>
            </a:endParaRPr>
          </a:p>
          <a:p>
            <a:pPr marL="457200" lvl="0" indent="-330200" algn="l" rtl="0">
              <a:spcBef>
                <a:spcPts val="0"/>
              </a:spcBef>
              <a:spcAft>
                <a:spcPts val="0"/>
              </a:spcAft>
              <a:buClr>
                <a:srgbClr val="695D46"/>
              </a:buClr>
              <a:buSzPts val="1600"/>
              <a:buFont typeface="Open Sans"/>
              <a:buChar char="-"/>
            </a:pPr>
            <a:r>
              <a:rPr lang="en" sz="1600">
                <a:solidFill>
                  <a:srgbClr val="695D46"/>
                </a:solidFill>
                <a:latin typeface="Open Sans"/>
                <a:ea typeface="Open Sans"/>
                <a:cs typeface="Open Sans"/>
                <a:sym typeface="Open Sans"/>
              </a:rPr>
              <a:t>Shoreline Profiles</a:t>
            </a:r>
            <a:r>
              <a:rPr lang="en" sz="1600" b="1">
                <a:solidFill>
                  <a:srgbClr val="695D46"/>
                </a:solidFill>
                <a:latin typeface="Open Sans"/>
                <a:ea typeface="Open Sans"/>
                <a:cs typeface="Open Sans"/>
                <a:sym typeface="Open Sans"/>
              </a:rPr>
              <a:t> 2.1.3.3</a:t>
            </a:r>
            <a:endParaRPr sz="1600" b="1">
              <a:solidFill>
                <a:srgbClr val="695D46"/>
              </a:solidFill>
              <a:latin typeface="Open Sans"/>
              <a:ea typeface="Open Sans"/>
              <a:cs typeface="Open Sans"/>
              <a:sym typeface="Open Sans"/>
            </a:endParaRPr>
          </a:p>
          <a:p>
            <a:pPr marL="914400" lvl="1" indent="-317500" algn="l" rtl="0">
              <a:spcBef>
                <a:spcPts val="0"/>
              </a:spcBef>
              <a:spcAft>
                <a:spcPts val="0"/>
              </a:spcAft>
              <a:buClr>
                <a:srgbClr val="695D46"/>
              </a:buClr>
              <a:buSzPts val="1400"/>
              <a:buFont typeface="Open Sans"/>
              <a:buChar char="-"/>
            </a:pPr>
            <a:r>
              <a:rPr lang="en" sz="1400">
                <a:solidFill>
                  <a:srgbClr val="695D46"/>
                </a:solidFill>
                <a:latin typeface="Open Sans"/>
                <a:ea typeface="Open Sans"/>
                <a:cs typeface="Open Sans"/>
                <a:sym typeface="Open Sans"/>
              </a:rPr>
              <a:t>RTK elevations</a:t>
            </a:r>
            <a:endParaRPr sz="1400">
              <a:solidFill>
                <a:srgbClr val="695D46"/>
              </a:solidFill>
              <a:latin typeface="Open Sans"/>
              <a:ea typeface="Open Sans"/>
              <a:cs typeface="Open Sans"/>
              <a:sym typeface="Open Sans"/>
            </a:endParaRPr>
          </a:p>
          <a:p>
            <a:pPr marL="457200" lvl="0" indent="-330200" algn="l" rtl="0">
              <a:spcBef>
                <a:spcPts val="0"/>
              </a:spcBef>
              <a:spcAft>
                <a:spcPts val="0"/>
              </a:spcAft>
              <a:buClr>
                <a:srgbClr val="695D46"/>
              </a:buClr>
              <a:buSzPts val="1600"/>
              <a:buFont typeface="Open Sans"/>
              <a:buChar char="-"/>
            </a:pPr>
            <a:r>
              <a:rPr lang="en" sz="1600">
                <a:solidFill>
                  <a:srgbClr val="695D46"/>
                </a:solidFill>
                <a:latin typeface="Open Sans"/>
                <a:ea typeface="Open Sans"/>
                <a:cs typeface="Open Sans"/>
                <a:sym typeface="Open Sans"/>
              </a:rPr>
              <a:t>PEET Plots for biodiversity </a:t>
            </a:r>
            <a:r>
              <a:rPr lang="en" sz="1600" b="1">
                <a:solidFill>
                  <a:srgbClr val="695D46"/>
                </a:solidFill>
                <a:latin typeface="Open Sans"/>
                <a:ea typeface="Open Sans"/>
                <a:cs typeface="Open Sans"/>
                <a:sym typeface="Open Sans"/>
              </a:rPr>
              <a:t>2.2.4.1</a:t>
            </a:r>
            <a:endParaRPr sz="1600" b="1">
              <a:solidFill>
                <a:srgbClr val="695D46"/>
              </a:solidFill>
              <a:latin typeface="Open Sans"/>
              <a:ea typeface="Open Sans"/>
              <a:cs typeface="Open Sans"/>
              <a:sym typeface="Open Sans"/>
            </a:endParaRPr>
          </a:p>
          <a:p>
            <a:pPr marL="457200" lvl="0" indent="-330200" algn="l" rtl="0">
              <a:spcBef>
                <a:spcPts val="0"/>
              </a:spcBef>
              <a:spcAft>
                <a:spcPts val="0"/>
              </a:spcAft>
              <a:buClr>
                <a:srgbClr val="695D46"/>
              </a:buClr>
              <a:buSzPts val="1600"/>
              <a:buFont typeface="Open Sans"/>
              <a:buChar char="-"/>
            </a:pPr>
            <a:r>
              <a:rPr lang="en" sz="1600">
                <a:solidFill>
                  <a:srgbClr val="695D46"/>
                </a:solidFill>
                <a:latin typeface="Open Sans"/>
                <a:ea typeface="Open Sans"/>
                <a:cs typeface="Open Sans"/>
                <a:sym typeface="Open Sans"/>
              </a:rPr>
              <a:t>Water Levels (even years) </a:t>
            </a:r>
            <a:r>
              <a:rPr lang="en" sz="1600" b="1">
                <a:solidFill>
                  <a:srgbClr val="695D46"/>
                </a:solidFill>
                <a:latin typeface="Open Sans"/>
                <a:ea typeface="Open Sans"/>
                <a:cs typeface="Open Sans"/>
                <a:sym typeface="Open Sans"/>
              </a:rPr>
              <a:t>2.2.3.1</a:t>
            </a:r>
            <a:r>
              <a:rPr lang="en" sz="1600">
                <a:solidFill>
                  <a:srgbClr val="695D46"/>
                </a:solidFill>
                <a:latin typeface="Open Sans"/>
                <a:ea typeface="Open Sans"/>
                <a:cs typeface="Open Sans"/>
                <a:sym typeface="Open Sans"/>
              </a:rPr>
              <a:t>	</a:t>
            </a:r>
            <a:endParaRPr sz="1600">
              <a:solidFill>
                <a:srgbClr val="695D46"/>
              </a:solidFill>
              <a:latin typeface="Open Sans"/>
              <a:ea typeface="Open Sans"/>
              <a:cs typeface="Open Sans"/>
              <a:sym typeface="Open Sans"/>
            </a:endParaRPr>
          </a:p>
          <a:p>
            <a:pPr marL="914400" lvl="1" indent="-317500" algn="l" rtl="0">
              <a:spcBef>
                <a:spcPts val="0"/>
              </a:spcBef>
              <a:spcAft>
                <a:spcPts val="0"/>
              </a:spcAft>
              <a:buClr>
                <a:srgbClr val="695D46"/>
              </a:buClr>
              <a:buSzPts val="1400"/>
              <a:buFont typeface="Open Sans"/>
              <a:buChar char="-"/>
            </a:pPr>
            <a:r>
              <a:rPr lang="en" sz="1400">
                <a:solidFill>
                  <a:srgbClr val="695D46"/>
                </a:solidFill>
                <a:latin typeface="Open Sans"/>
                <a:ea typeface="Open Sans"/>
                <a:cs typeface="Open Sans"/>
                <a:sym typeface="Open Sans"/>
              </a:rPr>
              <a:t>Collected using a Hobo monitoring device. </a:t>
            </a:r>
            <a:endParaRPr sz="1300"/>
          </a:p>
        </p:txBody>
      </p:sp>
      <p:sp>
        <p:nvSpPr>
          <p:cNvPr id="295" name="Google Shape;295;p35"/>
          <p:cNvSpPr/>
          <p:nvPr/>
        </p:nvSpPr>
        <p:spPr>
          <a:xfrm>
            <a:off x="5046775" y="1075400"/>
            <a:ext cx="3754200" cy="2898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6" name="Google Shape;296;p35"/>
          <p:cNvPicPr preferRelativeResize="0"/>
          <p:nvPr/>
        </p:nvPicPr>
        <p:blipFill>
          <a:blip r:embed="rId3">
            <a:alphaModFix/>
          </a:blip>
          <a:stretch>
            <a:fillRect/>
          </a:stretch>
        </p:blipFill>
        <p:spPr>
          <a:xfrm>
            <a:off x="5122150" y="1160325"/>
            <a:ext cx="3612902" cy="270967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8C6DC-A6BF-479C-8AB7-81E0CC0F7153}"/>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81ACC8E3-B1B1-4E28-BC52-2D0A4B581FC2}"/>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11A0C926-64B3-405E-8465-090CAEDDE3BE}"/>
              </a:ext>
            </a:extLst>
          </p:cNvPr>
          <p:cNvPicPr>
            <a:picLocks noChangeAspect="1"/>
          </p:cNvPicPr>
          <p:nvPr/>
        </p:nvPicPr>
        <p:blipFill rotWithShape="1">
          <a:blip r:embed="rId2"/>
          <a:srcRect r="3848" b="4220"/>
          <a:stretch/>
        </p:blipFill>
        <p:spPr>
          <a:xfrm>
            <a:off x="5283771" y="209117"/>
            <a:ext cx="3498564" cy="4713732"/>
          </a:xfrm>
          <a:prstGeom prst="rect">
            <a:avLst/>
          </a:prstGeom>
        </p:spPr>
      </p:pic>
      <p:pic>
        <p:nvPicPr>
          <p:cNvPr id="5" name="Google Shape;288;p34">
            <a:extLst>
              <a:ext uri="{FF2B5EF4-FFF2-40B4-BE49-F238E27FC236}">
                <a16:creationId xmlns:a16="http://schemas.microsoft.com/office/drawing/2014/main" id="{90D9D1C5-7B26-41F1-9404-0A1D1B61836D}"/>
              </a:ext>
            </a:extLst>
          </p:cNvPr>
          <p:cNvPicPr preferRelativeResize="0"/>
          <p:nvPr/>
        </p:nvPicPr>
        <p:blipFill>
          <a:blip r:embed="rId3">
            <a:alphaModFix/>
          </a:blip>
          <a:stretch>
            <a:fillRect/>
          </a:stretch>
        </p:blipFill>
        <p:spPr>
          <a:xfrm>
            <a:off x="461816" y="284989"/>
            <a:ext cx="3905468" cy="4464431"/>
          </a:xfrm>
          <a:prstGeom prst="rect">
            <a:avLst/>
          </a:prstGeom>
          <a:noFill/>
          <a:ln>
            <a:noFill/>
          </a:ln>
        </p:spPr>
      </p:pic>
    </p:spTree>
    <p:extLst>
      <p:ext uri="{BB962C8B-B14F-4D97-AF65-F5344CB8AC3E}">
        <p14:creationId xmlns:p14="http://schemas.microsoft.com/office/powerpoint/2010/main" val="36214717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6" name="Google Shape;456;p52"/>
          <p:cNvSpPr/>
          <p:nvPr/>
        </p:nvSpPr>
        <p:spPr>
          <a:xfrm>
            <a:off x="4323450" y="349025"/>
            <a:ext cx="959400" cy="265800"/>
          </a:xfrm>
          <a:prstGeom prst="roundRect">
            <a:avLst>
              <a:gd name="adj" fmla="val 16667"/>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a:extLst>
              <a:ext uri="{FF2B5EF4-FFF2-40B4-BE49-F238E27FC236}">
                <a16:creationId xmlns:a16="http://schemas.microsoft.com/office/drawing/2014/main" id="{E092BF99-DC0C-4B21-8BA4-2E6FF14A09A4}"/>
              </a:ext>
            </a:extLst>
          </p:cNvPr>
          <p:cNvPicPr>
            <a:picLocks noChangeAspect="1"/>
          </p:cNvPicPr>
          <p:nvPr/>
        </p:nvPicPr>
        <p:blipFill>
          <a:blip r:embed="rId3"/>
          <a:stretch>
            <a:fillRect/>
          </a:stretch>
        </p:blipFill>
        <p:spPr>
          <a:xfrm>
            <a:off x="0" y="2571750"/>
            <a:ext cx="4365361" cy="2571750"/>
          </a:xfrm>
          <a:prstGeom prst="rect">
            <a:avLst/>
          </a:prstGeom>
        </p:spPr>
      </p:pic>
      <p:pic>
        <p:nvPicPr>
          <p:cNvPr id="3" name="Picture 2">
            <a:extLst>
              <a:ext uri="{FF2B5EF4-FFF2-40B4-BE49-F238E27FC236}">
                <a16:creationId xmlns:a16="http://schemas.microsoft.com/office/drawing/2014/main" id="{C9DE706D-5C09-4CB5-BA51-264221A5E21B}"/>
              </a:ext>
            </a:extLst>
          </p:cNvPr>
          <p:cNvPicPr>
            <a:picLocks noChangeAspect="1"/>
          </p:cNvPicPr>
          <p:nvPr/>
        </p:nvPicPr>
        <p:blipFill>
          <a:blip r:embed="rId4"/>
          <a:stretch>
            <a:fillRect/>
          </a:stretch>
        </p:blipFill>
        <p:spPr>
          <a:xfrm>
            <a:off x="3901043" y="267138"/>
            <a:ext cx="5242957" cy="308876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p52"/>
          <p:cNvPicPr preferRelativeResize="0"/>
          <p:nvPr/>
        </p:nvPicPr>
        <p:blipFill rotWithShape="1">
          <a:blip r:embed="rId3">
            <a:alphaModFix/>
          </a:blip>
          <a:srcRect l="1298" t="3254" r="2482" b="1024"/>
          <a:stretch/>
        </p:blipFill>
        <p:spPr>
          <a:xfrm>
            <a:off x="1757137" y="481925"/>
            <a:ext cx="5629726" cy="4327474"/>
          </a:xfrm>
          <a:prstGeom prst="rect">
            <a:avLst/>
          </a:prstGeom>
          <a:noFill/>
          <a:ln>
            <a:noFill/>
          </a:ln>
        </p:spPr>
      </p:pic>
      <p:sp>
        <p:nvSpPr>
          <p:cNvPr id="455" name="Google Shape;455;p52"/>
          <p:cNvSpPr txBox="1"/>
          <p:nvPr/>
        </p:nvSpPr>
        <p:spPr>
          <a:xfrm>
            <a:off x="4416949" y="747725"/>
            <a:ext cx="25257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dirty="0">
                <a:solidFill>
                  <a:schemeClr val="accent1"/>
                </a:solidFill>
                <a:latin typeface="Calibri"/>
                <a:ea typeface="Calibri"/>
                <a:cs typeface="Calibri"/>
                <a:sym typeface="Calibri"/>
              </a:rPr>
              <a:t>2021 RTE Plant Map</a:t>
            </a:r>
            <a:endParaRPr sz="1900" b="1" dirty="0">
              <a:solidFill>
                <a:schemeClr val="accent1"/>
              </a:solidFill>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sp>
        <p:nvSpPr>
          <p:cNvPr id="456" name="Google Shape;456;p52"/>
          <p:cNvSpPr/>
          <p:nvPr/>
        </p:nvSpPr>
        <p:spPr>
          <a:xfrm>
            <a:off x="4323450" y="349025"/>
            <a:ext cx="959400" cy="265800"/>
          </a:xfrm>
          <a:prstGeom prst="roundRect">
            <a:avLst>
              <a:gd name="adj" fmla="val 16667"/>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a:extLst>
              <a:ext uri="{FF2B5EF4-FFF2-40B4-BE49-F238E27FC236}">
                <a16:creationId xmlns:a16="http://schemas.microsoft.com/office/drawing/2014/main" id="{042AA497-9AC9-4A10-849E-0B72FC0CE94E}"/>
              </a:ext>
            </a:extLst>
          </p:cNvPr>
          <p:cNvPicPr>
            <a:picLocks noChangeAspect="1"/>
          </p:cNvPicPr>
          <p:nvPr/>
        </p:nvPicPr>
        <p:blipFill>
          <a:blip r:embed="rId4"/>
          <a:stretch>
            <a:fillRect/>
          </a:stretch>
        </p:blipFill>
        <p:spPr>
          <a:xfrm rot="10800000">
            <a:off x="6917140" y="3473355"/>
            <a:ext cx="2226860" cy="1670145"/>
          </a:xfrm>
          <a:prstGeom prst="rect">
            <a:avLst/>
          </a:prstGeom>
        </p:spPr>
      </p:pic>
    </p:spTree>
    <p:extLst>
      <p:ext uri="{BB962C8B-B14F-4D97-AF65-F5344CB8AC3E}">
        <p14:creationId xmlns:p14="http://schemas.microsoft.com/office/powerpoint/2010/main" val="2602924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5"/>
          <p:cNvSpPr txBox="1">
            <a:spLocks noGrp="1"/>
          </p:cNvSpPr>
          <p:nvPr>
            <p:ph type="title"/>
          </p:nvPr>
        </p:nvSpPr>
        <p:spPr>
          <a:xfrm>
            <a:off x="530725" y="695875"/>
            <a:ext cx="7505700" cy="810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Cause of Sea Level Rise</a:t>
            </a:r>
            <a:endParaRPr/>
          </a:p>
        </p:txBody>
      </p:sp>
      <p:sp>
        <p:nvSpPr>
          <p:cNvPr id="141" name="Google Shape;141;p15"/>
          <p:cNvSpPr/>
          <p:nvPr/>
        </p:nvSpPr>
        <p:spPr>
          <a:xfrm>
            <a:off x="4278250" y="1706500"/>
            <a:ext cx="4262400" cy="2163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5"/>
          <p:cNvSpPr txBox="1">
            <a:spLocks noGrp="1"/>
          </p:cNvSpPr>
          <p:nvPr>
            <p:ph type="body" idx="1"/>
          </p:nvPr>
        </p:nvSpPr>
        <p:spPr>
          <a:xfrm>
            <a:off x="585675" y="1574275"/>
            <a:ext cx="3475200" cy="2723100"/>
          </a:xfrm>
          <a:prstGeom prst="rect">
            <a:avLst/>
          </a:prstGeom>
        </p:spPr>
        <p:txBody>
          <a:bodyPr spcFirstLastPara="1" wrap="square" lIns="91425" tIns="91425" rIns="91425" bIns="91425" anchor="t" anchorCtr="0">
            <a:normAutofit/>
          </a:bodyPr>
          <a:lstStyle/>
          <a:p>
            <a:pPr marL="457200" lvl="0" indent="-336550" algn="l" rtl="0">
              <a:spcBef>
                <a:spcPts val="0"/>
              </a:spcBef>
              <a:spcAft>
                <a:spcPts val="0"/>
              </a:spcAft>
              <a:buSzPts val="1700"/>
              <a:buAutoNum type="arabicPeriod"/>
            </a:pPr>
            <a:r>
              <a:rPr lang="en" sz="1700"/>
              <a:t>Thermal expansion of Ocean water as temperatures rise due to </a:t>
            </a:r>
            <a:r>
              <a:rPr lang="en" sz="1700" u="sng"/>
              <a:t>climate change</a:t>
            </a:r>
            <a:endParaRPr sz="1700" u="sng"/>
          </a:p>
          <a:p>
            <a:pPr marL="914400" lvl="0" indent="0" algn="l" rtl="0">
              <a:spcBef>
                <a:spcPts val="1200"/>
              </a:spcBef>
              <a:spcAft>
                <a:spcPts val="0"/>
              </a:spcAft>
              <a:buNone/>
            </a:pPr>
            <a:endParaRPr sz="1700"/>
          </a:p>
          <a:p>
            <a:pPr marL="457200" lvl="0" indent="-336550" algn="l" rtl="0">
              <a:spcBef>
                <a:spcPts val="1200"/>
              </a:spcBef>
              <a:spcAft>
                <a:spcPts val="0"/>
              </a:spcAft>
              <a:buSzPts val="1700"/>
              <a:buAutoNum type="arabicPeriod"/>
            </a:pPr>
            <a:r>
              <a:rPr lang="en" sz="1700"/>
              <a:t>Melting of glaciers and polar ice sheets due to </a:t>
            </a:r>
            <a:r>
              <a:rPr lang="en" sz="1700" u="sng"/>
              <a:t>climate change</a:t>
            </a:r>
            <a:endParaRPr sz="1700" u="sng"/>
          </a:p>
          <a:p>
            <a:pPr marL="0" lvl="0" indent="0" algn="l" rtl="0">
              <a:spcBef>
                <a:spcPts val="1200"/>
              </a:spcBef>
              <a:spcAft>
                <a:spcPts val="1200"/>
              </a:spcAft>
              <a:buNone/>
            </a:pPr>
            <a:r>
              <a:rPr lang="en" sz="600" b="1"/>
              <a:t>Source: University of Maryland</a:t>
            </a:r>
            <a:endParaRPr sz="600" b="1"/>
          </a:p>
        </p:txBody>
      </p:sp>
      <p:pic>
        <p:nvPicPr>
          <p:cNvPr id="143" name="Google Shape;143;p15"/>
          <p:cNvPicPr preferRelativeResize="0"/>
          <p:nvPr/>
        </p:nvPicPr>
        <p:blipFill>
          <a:blip r:embed="rId3">
            <a:alphaModFix/>
          </a:blip>
          <a:stretch>
            <a:fillRect/>
          </a:stretch>
        </p:blipFill>
        <p:spPr>
          <a:xfrm>
            <a:off x="4372325" y="1800199"/>
            <a:ext cx="4117000" cy="1899450"/>
          </a:xfrm>
          <a:prstGeom prst="rect">
            <a:avLst/>
          </a:prstGeom>
          <a:noFill/>
          <a:ln>
            <a:noFill/>
          </a:ln>
        </p:spPr>
      </p:pic>
      <p:sp>
        <p:nvSpPr>
          <p:cNvPr id="144" name="Google Shape;144;p15"/>
          <p:cNvSpPr txBox="1"/>
          <p:nvPr/>
        </p:nvSpPr>
        <p:spPr>
          <a:xfrm>
            <a:off x="6628725" y="3629450"/>
            <a:ext cx="1860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u="sng">
                <a:solidFill>
                  <a:schemeClr val="hlink"/>
                </a:solidFill>
                <a:latin typeface="Calibri"/>
                <a:ea typeface="Calibri"/>
                <a:cs typeface="Calibri"/>
                <a:sym typeface="Calibri"/>
                <a:hlinkClick r:id="rId4"/>
              </a:rPr>
              <a:t>Source: Global Energy Network Institute</a:t>
            </a:r>
            <a:endParaRPr sz="800">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6" name="Google Shape;456;p52"/>
          <p:cNvSpPr/>
          <p:nvPr/>
        </p:nvSpPr>
        <p:spPr>
          <a:xfrm>
            <a:off x="4323450" y="349025"/>
            <a:ext cx="959400" cy="265800"/>
          </a:xfrm>
          <a:prstGeom prst="roundRect">
            <a:avLst>
              <a:gd name="adj" fmla="val 16667"/>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459E97BC-CB51-46B3-9B56-E7FE123ABB82}"/>
              </a:ext>
            </a:extLst>
          </p:cNvPr>
          <p:cNvPicPr>
            <a:picLocks noChangeAspect="1"/>
          </p:cNvPicPr>
          <p:nvPr/>
        </p:nvPicPr>
        <p:blipFill>
          <a:blip r:embed="rId3"/>
          <a:stretch>
            <a:fillRect/>
          </a:stretch>
        </p:blipFill>
        <p:spPr>
          <a:xfrm>
            <a:off x="421989" y="1486339"/>
            <a:ext cx="5410691" cy="3187582"/>
          </a:xfrm>
          <a:prstGeom prst="rect">
            <a:avLst/>
          </a:prstGeom>
        </p:spPr>
      </p:pic>
      <p:pic>
        <p:nvPicPr>
          <p:cNvPr id="7" name="Picture 6">
            <a:extLst>
              <a:ext uri="{FF2B5EF4-FFF2-40B4-BE49-F238E27FC236}">
                <a16:creationId xmlns:a16="http://schemas.microsoft.com/office/drawing/2014/main" id="{14B624EB-B307-4791-AB67-0255AC1B70CC}"/>
              </a:ext>
            </a:extLst>
          </p:cNvPr>
          <p:cNvPicPr>
            <a:picLocks noChangeAspect="1"/>
          </p:cNvPicPr>
          <p:nvPr/>
        </p:nvPicPr>
        <p:blipFill>
          <a:blip r:embed="rId4"/>
          <a:stretch>
            <a:fillRect/>
          </a:stretch>
        </p:blipFill>
        <p:spPr>
          <a:xfrm>
            <a:off x="5418160" y="124974"/>
            <a:ext cx="3630306" cy="2722730"/>
          </a:xfrm>
          <a:prstGeom prst="rect">
            <a:avLst/>
          </a:prstGeom>
        </p:spPr>
      </p:pic>
    </p:spTree>
    <p:extLst>
      <p:ext uri="{BB962C8B-B14F-4D97-AF65-F5344CB8AC3E}">
        <p14:creationId xmlns:p14="http://schemas.microsoft.com/office/powerpoint/2010/main" val="8936055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6" name="Google Shape;456;p52"/>
          <p:cNvSpPr/>
          <p:nvPr/>
        </p:nvSpPr>
        <p:spPr>
          <a:xfrm>
            <a:off x="4323450" y="349025"/>
            <a:ext cx="959400" cy="265800"/>
          </a:xfrm>
          <a:prstGeom prst="roundRect">
            <a:avLst>
              <a:gd name="adj" fmla="val 16667"/>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a:extLst>
              <a:ext uri="{FF2B5EF4-FFF2-40B4-BE49-F238E27FC236}">
                <a16:creationId xmlns:a16="http://schemas.microsoft.com/office/drawing/2014/main" id="{A3271E98-103D-4E73-B5F0-B5A70284060C}"/>
              </a:ext>
            </a:extLst>
          </p:cNvPr>
          <p:cNvPicPr>
            <a:picLocks noChangeAspect="1"/>
          </p:cNvPicPr>
          <p:nvPr/>
        </p:nvPicPr>
        <p:blipFill>
          <a:blip r:embed="rId3"/>
          <a:stretch>
            <a:fillRect/>
          </a:stretch>
        </p:blipFill>
        <p:spPr>
          <a:xfrm>
            <a:off x="1152137" y="557018"/>
            <a:ext cx="6839726" cy="4029464"/>
          </a:xfrm>
          <a:prstGeom prst="rect">
            <a:avLst/>
          </a:prstGeom>
        </p:spPr>
      </p:pic>
    </p:spTree>
    <p:extLst>
      <p:ext uri="{BB962C8B-B14F-4D97-AF65-F5344CB8AC3E}">
        <p14:creationId xmlns:p14="http://schemas.microsoft.com/office/powerpoint/2010/main" val="26167672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40"/>
          <p:cNvSpPr/>
          <p:nvPr/>
        </p:nvSpPr>
        <p:spPr>
          <a:xfrm>
            <a:off x="717038" y="1264788"/>
            <a:ext cx="2532900" cy="3579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1" name="Google Shape;341;p40"/>
          <p:cNvPicPr preferRelativeResize="0"/>
          <p:nvPr/>
        </p:nvPicPr>
        <p:blipFill>
          <a:blip r:embed="rId3">
            <a:alphaModFix/>
          </a:blip>
          <a:stretch>
            <a:fillRect/>
          </a:stretch>
        </p:blipFill>
        <p:spPr>
          <a:xfrm>
            <a:off x="828836" y="1380463"/>
            <a:ext cx="2309325" cy="3348525"/>
          </a:xfrm>
          <a:prstGeom prst="rect">
            <a:avLst/>
          </a:prstGeom>
          <a:noFill/>
          <a:ln>
            <a:noFill/>
          </a:ln>
        </p:spPr>
      </p:pic>
      <p:sp>
        <p:nvSpPr>
          <p:cNvPr id="342" name="Google Shape;342;p40"/>
          <p:cNvSpPr txBox="1"/>
          <p:nvPr/>
        </p:nvSpPr>
        <p:spPr>
          <a:xfrm>
            <a:off x="5749600" y="433475"/>
            <a:ext cx="27756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accent5"/>
                </a:solidFill>
                <a:latin typeface="Open Sans"/>
                <a:ea typeface="Open Sans"/>
                <a:cs typeface="Open Sans"/>
                <a:sym typeface="Open Sans"/>
              </a:rPr>
              <a:t>Left:</a:t>
            </a:r>
            <a:r>
              <a:rPr lang="en">
                <a:latin typeface="Open Sans"/>
                <a:ea typeface="Open Sans"/>
                <a:cs typeface="Open Sans"/>
                <a:sym typeface="Open Sans"/>
              </a:rPr>
              <a:t> 2020 Beach Profile Lines</a:t>
            </a: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a:p>
            <a:pPr marL="0" lvl="0" indent="0" algn="l" rtl="0">
              <a:spcBef>
                <a:spcPts val="0"/>
              </a:spcBef>
              <a:spcAft>
                <a:spcPts val="0"/>
              </a:spcAft>
              <a:buNone/>
            </a:pPr>
            <a:r>
              <a:rPr lang="en" b="1">
                <a:solidFill>
                  <a:schemeClr val="accent5"/>
                </a:solidFill>
                <a:latin typeface="Open Sans"/>
                <a:ea typeface="Open Sans"/>
                <a:cs typeface="Open Sans"/>
                <a:sym typeface="Open Sans"/>
              </a:rPr>
              <a:t>Below:</a:t>
            </a:r>
            <a:r>
              <a:rPr lang="en">
                <a:latin typeface="Open Sans"/>
                <a:ea typeface="Open Sans"/>
                <a:cs typeface="Open Sans"/>
                <a:sym typeface="Open Sans"/>
              </a:rPr>
              <a:t> Data Collection Graphic</a:t>
            </a:r>
            <a:endParaRPr>
              <a:latin typeface="Open Sans"/>
              <a:ea typeface="Open Sans"/>
              <a:cs typeface="Open Sans"/>
              <a:sym typeface="Open Sans"/>
            </a:endParaRPr>
          </a:p>
        </p:txBody>
      </p:sp>
      <p:sp>
        <p:nvSpPr>
          <p:cNvPr id="343" name="Google Shape;343;p40"/>
          <p:cNvSpPr/>
          <p:nvPr/>
        </p:nvSpPr>
        <p:spPr>
          <a:xfrm>
            <a:off x="3997350" y="1443300"/>
            <a:ext cx="4973700" cy="313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0"/>
          <p:cNvSpPr txBox="1">
            <a:spLocks noGrp="1"/>
          </p:cNvSpPr>
          <p:nvPr>
            <p:ph type="title" idx="4294967295"/>
          </p:nvPr>
        </p:nvSpPr>
        <p:spPr>
          <a:xfrm>
            <a:off x="234150" y="0"/>
            <a:ext cx="3367200" cy="600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Beach Erosion Data</a:t>
            </a:r>
            <a:endParaRPr/>
          </a:p>
        </p:txBody>
      </p:sp>
      <p:sp>
        <p:nvSpPr>
          <p:cNvPr id="345" name="Google Shape;345;p40"/>
          <p:cNvSpPr/>
          <p:nvPr/>
        </p:nvSpPr>
        <p:spPr>
          <a:xfrm>
            <a:off x="75225" y="555750"/>
            <a:ext cx="5294100" cy="6009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0"/>
          <p:cNvSpPr txBox="1">
            <a:spLocks noGrp="1"/>
          </p:cNvSpPr>
          <p:nvPr>
            <p:ph type="body" idx="4294967295"/>
          </p:nvPr>
        </p:nvSpPr>
        <p:spPr>
          <a:xfrm>
            <a:off x="117225" y="479550"/>
            <a:ext cx="5210100" cy="6009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SzPts val="1018"/>
              <a:buNone/>
            </a:pPr>
            <a:r>
              <a:rPr lang="en" sz="1502">
                <a:solidFill>
                  <a:srgbClr val="181717"/>
                </a:solidFill>
              </a:rPr>
              <a:t>The shoreline is eroding at a consistent rate, specifically where the breakwaters end (line 8).</a:t>
            </a:r>
            <a:endParaRPr sz="1502">
              <a:solidFill>
                <a:srgbClr val="181717"/>
              </a:solidFill>
            </a:endParaRPr>
          </a:p>
        </p:txBody>
      </p:sp>
      <p:pic>
        <p:nvPicPr>
          <p:cNvPr id="347" name="Google Shape;347;p40"/>
          <p:cNvPicPr preferRelativeResize="0"/>
          <p:nvPr/>
        </p:nvPicPr>
        <p:blipFill>
          <a:blip r:embed="rId4">
            <a:alphaModFix/>
          </a:blip>
          <a:stretch>
            <a:fillRect/>
          </a:stretch>
        </p:blipFill>
        <p:spPr>
          <a:xfrm>
            <a:off x="4138851" y="1554590"/>
            <a:ext cx="4697876" cy="2846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41"/>
          <p:cNvPicPr preferRelativeResize="0"/>
          <p:nvPr/>
        </p:nvPicPr>
        <p:blipFill>
          <a:blip r:embed="rId3">
            <a:alphaModFix/>
          </a:blip>
          <a:stretch>
            <a:fillRect/>
          </a:stretch>
        </p:blipFill>
        <p:spPr>
          <a:xfrm>
            <a:off x="1351263" y="474000"/>
            <a:ext cx="6441474" cy="4195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p42"/>
          <p:cNvPicPr preferRelativeResize="0"/>
          <p:nvPr/>
        </p:nvPicPr>
        <p:blipFill rotWithShape="1">
          <a:blip r:embed="rId3">
            <a:alphaModFix/>
          </a:blip>
          <a:srcRect l="12984" t="12091" r="-2904" b="4519"/>
          <a:stretch/>
        </p:blipFill>
        <p:spPr>
          <a:xfrm>
            <a:off x="1647438" y="476013"/>
            <a:ext cx="5849126" cy="4191476"/>
          </a:xfrm>
          <a:prstGeom prst="rect">
            <a:avLst/>
          </a:prstGeom>
          <a:noFill/>
          <a:ln>
            <a:noFill/>
          </a:ln>
        </p:spPr>
      </p:pic>
      <p:sp>
        <p:nvSpPr>
          <p:cNvPr id="358" name="Google Shape;358;p42"/>
          <p:cNvSpPr txBox="1"/>
          <p:nvPr/>
        </p:nvSpPr>
        <p:spPr>
          <a:xfrm>
            <a:off x="7354425" y="1742100"/>
            <a:ext cx="1435200" cy="1554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latin typeface="Calibri"/>
                <a:ea typeface="Calibri"/>
                <a:cs typeface="Calibri"/>
                <a:sym typeface="Calibri"/>
              </a:rPr>
              <a:t>Historic overwash locations. Imagery from 2018.</a:t>
            </a:r>
            <a:endParaRPr sz="1500">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359" name="Google Shape;359;p42"/>
          <p:cNvSpPr/>
          <p:nvPr/>
        </p:nvSpPr>
        <p:spPr>
          <a:xfrm>
            <a:off x="3413325" y="2039500"/>
            <a:ext cx="103500" cy="103500"/>
          </a:xfrm>
          <a:prstGeom prst="ellipse">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2"/>
          <p:cNvSpPr txBox="1"/>
          <p:nvPr/>
        </p:nvSpPr>
        <p:spPr>
          <a:xfrm>
            <a:off x="2285025" y="1811175"/>
            <a:ext cx="68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Calibri"/>
                <a:ea typeface="Calibri"/>
                <a:cs typeface="Calibri"/>
                <a:sym typeface="Calibri"/>
              </a:rPr>
              <a:t>Line 8</a:t>
            </a:r>
            <a:endParaRPr b="1">
              <a:solidFill>
                <a:schemeClr val="dk1"/>
              </a:solidFill>
              <a:latin typeface="Calibri"/>
              <a:ea typeface="Calibri"/>
              <a:cs typeface="Calibri"/>
              <a:sym typeface="Calibri"/>
            </a:endParaRPr>
          </a:p>
        </p:txBody>
      </p:sp>
      <p:cxnSp>
        <p:nvCxnSpPr>
          <p:cNvPr id="361" name="Google Shape;361;p42"/>
          <p:cNvCxnSpPr>
            <a:stCxn id="360" idx="3"/>
            <a:endCxn id="359" idx="2"/>
          </p:cNvCxnSpPr>
          <p:nvPr/>
        </p:nvCxnSpPr>
        <p:spPr>
          <a:xfrm>
            <a:off x="2970225" y="2011275"/>
            <a:ext cx="443100" cy="80100"/>
          </a:xfrm>
          <a:prstGeom prst="straightConnector1">
            <a:avLst/>
          </a:prstGeom>
          <a:noFill/>
          <a:ln w="9525" cap="flat" cmpd="sng">
            <a:solidFill>
              <a:schemeClr val="dk1"/>
            </a:solidFill>
            <a:prstDash val="solid"/>
            <a:round/>
            <a:headEnd type="none" w="med" len="med"/>
            <a:tailEnd type="triangle" w="med" len="med"/>
          </a:ln>
        </p:spPr>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p43"/>
          <p:cNvPicPr preferRelativeResize="0"/>
          <p:nvPr/>
        </p:nvPicPr>
        <p:blipFill>
          <a:blip r:embed="rId3">
            <a:alphaModFix/>
          </a:blip>
          <a:stretch>
            <a:fillRect/>
          </a:stretch>
        </p:blipFill>
        <p:spPr>
          <a:xfrm>
            <a:off x="945350" y="642400"/>
            <a:ext cx="7253294" cy="3858699"/>
          </a:xfrm>
          <a:prstGeom prst="rect">
            <a:avLst/>
          </a:prstGeom>
          <a:noFill/>
          <a:ln>
            <a:noFill/>
          </a:ln>
        </p:spPr>
      </p:pic>
      <p:pic>
        <p:nvPicPr>
          <p:cNvPr id="367" name="Google Shape;367;p43"/>
          <p:cNvPicPr preferRelativeResize="0"/>
          <p:nvPr/>
        </p:nvPicPr>
        <p:blipFill>
          <a:blip r:embed="rId4">
            <a:alphaModFix/>
          </a:blip>
          <a:stretch>
            <a:fillRect/>
          </a:stretch>
        </p:blipFill>
        <p:spPr>
          <a:xfrm>
            <a:off x="459513" y="340887"/>
            <a:ext cx="8386827" cy="4461724"/>
          </a:xfrm>
          <a:prstGeom prst="rect">
            <a:avLst/>
          </a:prstGeom>
          <a:noFill/>
          <a:ln>
            <a:noFill/>
          </a:ln>
        </p:spPr>
      </p:pic>
      <p:sp>
        <p:nvSpPr>
          <p:cNvPr id="368" name="Google Shape;368;p43"/>
          <p:cNvSpPr txBox="1"/>
          <p:nvPr/>
        </p:nvSpPr>
        <p:spPr>
          <a:xfrm>
            <a:off x="2656450" y="2095900"/>
            <a:ext cx="11283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1"/>
                </a:solidFill>
                <a:latin typeface="Calibri"/>
                <a:ea typeface="Calibri"/>
                <a:cs typeface="Calibri"/>
                <a:sym typeface="Calibri"/>
              </a:rPr>
              <a:t>Line 8</a:t>
            </a:r>
            <a:endParaRPr sz="1300" b="1">
              <a:solidFill>
                <a:schemeClr val="dk1"/>
              </a:solidFill>
              <a:latin typeface="Calibri"/>
              <a:ea typeface="Calibri"/>
              <a:cs typeface="Calibri"/>
              <a:sym typeface="Calibri"/>
            </a:endParaRPr>
          </a:p>
        </p:txBody>
      </p:sp>
      <p:sp>
        <p:nvSpPr>
          <p:cNvPr id="369" name="Google Shape;369;p43"/>
          <p:cNvSpPr/>
          <p:nvPr/>
        </p:nvSpPr>
        <p:spPr>
          <a:xfrm>
            <a:off x="3117100" y="2095900"/>
            <a:ext cx="117600" cy="103500"/>
          </a:xfrm>
          <a:prstGeom prst="ellipse">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4" name="Google Shape;374;p44"/>
          <p:cNvPicPr preferRelativeResize="0"/>
          <p:nvPr/>
        </p:nvPicPr>
        <p:blipFill>
          <a:blip r:embed="rId3">
            <a:alphaModFix/>
          </a:blip>
          <a:stretch>
            <a:fillRect/>
          </a:stretch>
        </p:blipFill>
        <p:spPr>
          <a:xfrm>
            <a:off x="1112563" y="444925"/>
            <a:ext cx="6918866" cy="3858701"/>
          </a:xfrm>
          <a:prstGeom prst="rect">
            <a:avLst/>
          </a:prstGeom>
          <a:noFill/>
          <a:ln>
            <a:noFill/>
          </a:ln>
        </p:spPr>
      </p:pic>
      <p:sp>
        <p:nvSpPr>
          <p:cNvPr id="375" name="Google Shape;375;p44"/>
          <p:cNvSpPr txBox="1"/>
          <p:nvPr/>
        </p:nvSpPr>
        <p:spPr>
          <a:xfrm>
            <a:off x="1112575" y="4303625"/>
            <a:ext cx="69189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Shoreline erosion occurring between breakwaters; wave energy is channeled and directed off of the end of the breakwaters and towards the shore </a:t>
            </a:r>
            <a:endParaRPr>
              <a:latin typeface="Calibri"/>
              <a:ea typeface="Calibri"/>
              <a:cs typeface="Calibri"/>
              <a:sym typeface="Calibri"/>
            </a:endParaRPr>
          </a:p>
        </p:txBody>
      </p:sp>
      <p:sp>
        <p:nvSpPr>
          <p:cNvPr id="376" name="Google Shape;376;p44"/>
          <p:cNvSpPr/>
          <p:nvPr/>
        </p:nvSpPr>
        <p:spPr>
          <a:xfrm rot="1435520">
            <a:off x="2744719" y="1063441"/>
            <a:ext cx="375790" cy="169360"/>
          </a:xfrm>
          <a:prstGeom prst="rightArrow">
            <a:avLst>
              <a:gd name="adj1" fmla="val 50000"/>
              <a:gd name="adj2" fmla="val 50000"/>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4"/>
          <p:cNvSpPr/>
          <p:nvPr/>
        </p:nvSpPr>
        <p:spPr>
          <a:xfrm rot="938266">
            <a:off x="4054624" y="1510447"/>
            <a:ext cx="590975" cy="169451"/>
          </a:xfrm>
          <a:prstGeom prst="rightArrow">
            <a:avLst>
              <a:gd name="adj1" fmla="val 50000"/>
              <a:gd name="adj2" fmla="val 50000"/>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4"/>
          <p:cNvSpPr/>
          <p:nvPr/>
        </p:nvSpPr>
        <p:spPr>
          <a:xfrm rot="818911">
            <a:off x="5506540" y="1924024"/>
            <a:ext cx="376327" cy="169535"/>
          </a:xfrm>
          <a:prstGeom prst="rightArrow">
            <a:avLst>
              <a:gd name="adj1" fmla="val 50000"/>
              <a:gd name="adj2" fmla="val 50000"/>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4"/>
          <p:cNvSpPr/>
          <p:nvPr/>
        </p:nvSpPr>
        <p:spPr>
          <a:xfrm rot="711702">
            <a:off x="4779085" y="1688313"/>
            <a:ext cx="525419" cy="169511"/>
          </a:xfrm>
          <a:prstGeom prst="rightArrow">
            <a:avLst>
              <a:gd name="adj1" fmla="val 50000"/>
              <a:gd name="adj2" fmla="val 50000"/>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4"/>
          <p:cNvSpPr/>
          <p:nvPr/>
        </p:nvSpPr>
        <p:spPr>
          <a:xfrm rot="938266">
            <a:off x="3294924" y="1280072"/>
            <a:ext cx="590975" cy="169451"/>
          </a:xfrm>
          <a:prstGeom prst="rightArrow">
            <a:avLst>
              <a:gd name="adj1" fmla="val 50000"/>
              <a:gd name="adj2" fmla="val 50000"/>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4"/>
          <p:cNvSpPr/>
          <p:nvPr/>
        </p:nvSpPr>
        <p:spPr>
          <a:xfrm rot="5397645">
            <a:off x="2902795" y="1484616"/>
            <a:ext cx="438000" cy="75300"/>
          </a:xfrm>
          <a:prstGeom prst="rightArrow">
            <a:avLst>
              <a:gd name="adj1" fmla="val 50000"/>
              <a:gd name="adj2" fmla="val 50000"/>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4"/>
          <p:cNvSpPr/>
          <p:nvPr/>
        </p:nvSpPr>
        <p:spPr>
          <a:xfrm rot="5397645">
            <a:off x="3640945" y="1735416"/>
            <a:ext cx="438000" cy="75300"/>
          </a:xfrm>
          <a:prstGeom prst="rightArrow">
            <a:avLst>
              <a:gd name="adj1" fmla="val 50000"/>
              <a:gd name="adj2" fmla="val 50000"/>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4"/>
          <p:cNvSpPr/>
          <p:nvPr/>
        </p:nvSpPr>
        <p:spPr>
          <a:xfrm rot="5397645">
            <a:off x="4379095" y="1922616"/>
            <a:ext cx="438000" cy="75300"/>
          </a:xfrm>
          <a:prstGeom prst="rightArrow">
            <a:avLst>
              <a:gd name="adj1" fmla="val 50000"/>
              <a:gd name="adj2" fmla="val 50000"/>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4"/>
          <p:cNvSpPr/>
          <p:nvPr/>
        </p:nvSpPr>
        <p:spPr>
          <a:xfrm rot="5397645">
            <a:off x="5117245" y="2091366"/>
            <a:ext cx="438000" cy="75300"/>
          </a:xfrm>
          <a:prstGeom prst="rightArrow">
            <a:avLst>
              <a:gd name="adj1" fmla="val 50000"/>
              <a:gd name="adj2" fmla="val 50000"/>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4"/>
          <p:cNvSpPr/>
          <p:nvPr/>
        </p:nvSpPr>
        <p:spPr>
          <a:xfrm rot="5397645">
            <a:off x="5716445" y="2316891"/>
            <a:ext cx="438000" cy="75300"/>
          </a:xfrm>
          <a:prstGeom prst="rightArrow">
            <a:avLst>
              <a:gd name="adj1" fmla="val 50000"/>
              <a:gd name="adj2" fmla="val 50000"/>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45"/>
          <p:cNvSpPr/>
          <p:nvPr/>
        </p:nvSpPr>
        <p:spPr>
          <a:xfrm>
            <a:off x="4621150" y="1241200"/>
            <a:ext cx="4193700" cy="3219900"/>
          </a:xfrm>
          <a:prstGeom prst="rect">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5"/>
          <p:cNvSpPr/>
          <p:nvPr/>
        </p:nvSpPr>
        <p:spPr>
          <a:xfrm>
            <a:off x="329100" y="1241200"/>
            <a:ext cx="4193700" cy="3219900"/>
          </a:xfrm>
          <a:prstGeom prst="rect">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2" name="Google Shape;392;p45"/>
          <p:cNvPicPr preferRelativeResize="0"/>
          <p:nvPr/>
        </p:nvPicPr>
        <p:blipFill>
          <a:blip r:embed="rId3">
            <a:alphaModFix/>
          </a:blip>
          <a:stretch>
            <a:fillRect/>
          </a:stretch>
        </p:blipFill>
        <p:spPr>
          <a:xfrm>
            <a:off x="438550" y="1348200"/>
            <a:ext cx="3993900" cy="2995425"/>
          </a:xfrm>
          <a:prstGeom prst="rect">
            <a:avLst/>
          </a:prstGeom>
          <a:noFill/>
          <a:ln>
            <a:noFill/>
          </a:ln>
        </p:spPr>
      </p:pic>
      <p:pic>
        <p:nvPicPr>
          <p:cNvPr id="393" name="Google Shape;393;p45"/>
          <p:cNvPicPr preferRelativeResize="0"/>
          <p:nvPr/>
        </p:nvPicPr>
        <p:blipFill>
          <a:blip r:embed="rId4">
            <a:alphaModFix/>
          </a:blip>
          <a:stretch>
            <a:fillRect/>
          </a:stretch>
        </p:blipFill>
        <p:spPr>
          <a:xfrm>
            <a:off x="4721050" y="1348200"/>
            <a:ext cx="3993902" cy="2995430"/>
          </a:xfrm>
          <a:prstGeom prst="rect">
            <a:avLst/>
          </a:prstGeom>
          <a:noFill/>
          <a:ln>
            <a:noFill/>
          </a:ln>
        </p:spPr>
      </p:pic>
      <p:sp>
        <p:nvSpPr>
          <p:cNvPr id="394" name="Google Shape;394;p45"/>
          <p:cNvSpPr txBox="1"/>
          <p:nvPr/>
        </p:nvSpPr>
        <p:spPr>
          <a:xfrm>
            <a:off x="1869600" y="4506125"/>
            <a:ext cx="1112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accent1"/>
                </a:solidFill>
                <a:latin typeface="Open Sans"/>
                <a:ea typeface="Open Sans"/>
                <a:cs typeface="Open Sans"/>
                <a:sym typeface="Open Sans"/>
              </a:rPr>
              <a:t>April 2015</a:t>
            </a:r>
            <a:endParaRPr b="1">
              <a:solidFill>
                <a:schemeClr val="accent1"/>
              </a:solidFill>
              <a:latin typeface="Open Sans"/>
              <a:ea typeface="Open Sans"/>
              <a:cs typeface="Open Sans"/>
              <a:sym typeface="Open Sans"/>
            </a:endParaRPr>
          </a:p>
        </p:txBody>
      </p:sp>
      <p:sp>
        <p:nvSpPr>
          <p:cNvPr id="395" name="Google Shape;395;p45"/>
          <p:cNvSpPr txBox="1"/>
          <p:nvPr/>
        </p:nvSpPr>
        <p:spPr>
          <a:xfrm>
            <a:off x="5933200" y="4506125"/>
            <a:ext cx="156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accent1"/>
                </a:solidFill>
                <a:latin typeface="Open Sans"/>
                <a:ea typeface="Open Sans"/>
                <a:cs typeface="Open Sans"/>
                <a:sym typeface="Open Sans"/>
              </a:rPr>
              <a:t>February 2022</a:t>
            </a:r>
            <a:endParaRPr b="1">
              <a:solidFill>
                <a:schemeClr val="accent1"/>
              </a:solidFill>
              <a:latin typeface="Open Sans"/>
              <a:ea typeface="Open Sans"/>
              <a:cs typeface="Open Sans"/>
              <a:sym typeface="Open Sans"/>
            </a:endParaRPr>
          </a:p>
        </p:txBody>
      </p:sp>
      <p:sp>
        <p:nvSpPr>
          <p:cNvPr id="396" name="Google Shape;396;p45"/>
          <p:cNvSpPr/>
          <p:nvPr/>
        </p:nvSpPr>
        <p:spPr>
          <a:xfrm>
            <a:off x="2078400" y="3946850"/>
            <a:ext cx="1112700" cy="252000"/>
          </a:xfrm>
          <a:prstGeom prst="leftArrow">
            <a:avLst>
              <a:gd name="adj1" fmla="val 50000"/>
              <a:gd name="adj2" fmla="val 50000"/>
            </a:avLst>
          </a:prstGeom>
          <a:solidFill>
            <a:srgbClr val="B3A77D"/>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5"/>
          <p:cNvSpPr/>
          <p:nvPr/>
        </p:nvSpPr>
        <p:spPr>
          <a:xfrm>
            <a:off x="8394700" y="2380075"/>
            <a:ext cx="233700" cy="559200"/>
          </a:xfrm>
          <a:prstGeom prst="downArrow">
            <a:avLst>
              <a:gd name="adj1" fmla="val 50000"/>
              <a:gd name="adj2" fmla="val 50000"/>
            </a:avLst>
          </a:prstGeom>
          <a:solidFill>
            <a:srgbClr val="B3A77D"/>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5"/>
          <p:cNvSpPr txBox="1">
            <a:spLocks noGrp="1"/>
          </p:cNvSpPr>
          <p:nvPr>
            <p:ph type="title"/>
          </p:nvPr>
        </p:nvSpPr>
        <p:spPr>
          <a:xfrm>
            <a:off x="2155650" y="460750"/>
            <a:ext cx="4832700" cy="600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Shoreline Erosion Over Time</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p46"/>
          <p:cNvPicPr preferRelativeResize="0"/>
          <p:nvPr/>
        </p:nvPicPr>
        <p:blipFill>
          <a:blip r:embed="rId3">
            <a:alphaModFix/>
          </a:blip>
          <a:stretch>
            <a:fillRect/>
          </a:stretch>
        </p:blipFill>
        <p:spPr>
          <a:xfrm>
            <a:off x="457225" y="238550"/>
            <a:ext cx="6372856" cy="2146850"/>
          </a:xfrm>
          <a:prstGeom prst="rect">
            <a:avLst/>
          </a:prstGeom>
          <a:noFill/>
          <a:ln>
            <a:noFill/>
          </a:ln>
        </p:spPr>
      </p:pic>
      <p:pic>
        <p:nvPicPr>
          <p:cNvPr id="404" name="Google Shape;404;p46"/>
          <p:cNvPicPr preferRelativeResize="0"/>
          <p:nvPr/>
        </p:nvPicPr>
        <p:blipFill>
          <a:blip r:embed="rId4">
            <a:alphaModFix/>
          </a:blip>
          <a:stretch>
            <a:fillRect/>
          </a:stretch>
        </p:blipFill>
        <p:spPr>
          <a:xfrm>
            <a:off x="457225" y="2495550"/>
            <a:ext cx="6372852" cy="2373886"/>
          </a:xfrm>
          <a:prstGeom prst="rect">
            <a:avLst/>
          </a:prstGeom>
          <a:noFill/>
          <a:ln>
            <a:noFill/>
          </a:ln>
        </p:spPr>
      </p:pic>
      <p:sp>
        <p:nvSpPr>
          <p:cNvPr id="405" name="Google Shape;405;p46"/>
          <p:cNvSpPr txBox="1"/>
          <p:nvPr/>
        </p:nvSpPr>
        <p:spPr>
          <a:xfrm>
            <a:off x="6930900" y="1550525"/>
            <a:ext cx="19083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Above Left: 2011 Shoreline Imagery of Cove Point</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Bottom Left: 2022 Shoreline Imagery of Cove Point</a:t>
            </a:r>
            <a:endParaRPr>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p47"/>
          <p:cNvPicPr preferRelativeResize="0"/>
          <p:nvPr/>
        </p:nvPicPr>
        <p:blipFill>
          <a:blip r:embed="rId3">
            <a:alphaModFix/>
          </a:blip>
          <a:stretch>
            <a:fillRect/>
          </a:stretch>
        </p:blipFill>
        <p:spPr>
          <a:xfrm>
            <a:off x="514475" y="262100"/>
            <a:ext cx="3818752" cy="2233450"/>
          </a:xfrm>
          <a:prstGeom prst="rect">
            <a:avLst/>
          </a:prstGeom>
          <a:noFill/>
          <a:ln>
            <a:noFill/>
          </a:ln>
        </p:spPr>
      </p:pic>
      <p:pic>
        <p:nvPicPr>
          <p:cNvPr id="411" name="Google Shape;411;p47"/>
          <p:cNvPicPr preferRelativeResize="0"/>
          <p:nvPr/>
        </p:nvPicPr>
        <p:blipFill>
          <a:blip r:embed="rId4">
            <a:alphaModFix/>
          </a:blip>
          <a:stretch>
            <a:fillRect/>
          </a:stretch>
        </p:blipFill>
        <p:spPr>
          <a:xfrm>
            <a:off x="514475" y="2571751"/>
            <a:ext cx="3818749" cy="2233450"/>
          </a:xfrm>
          <a:prstGeom prst="rect">
            <a:avLst/>
          </a:prstGeom>
          <a:noFill/>
          <a:ln>
            <a:noFill/>
          </a:ln>
        </p:spPr>
      </p:pic>
      <p:pic>
        <p:nvPicPr>
          <p:cNvPr id="412" name="Google Shape;412;p47"/>
          <p:cNvPicPr preferRelativeResize="0"/>
          <p:nvPr/>
        </p:nvPicPr>
        <p:blipFill>
          <a:blip r:embed="rId5">
            <a:alphaModFix/>
          </a:blip>
          <a:stretch>
            <a:fillRect/>
          </a:stretch>
        </p:blipFill>
        <p:spPr>
          <a:xfrm>
            <a:off x="4739125" y="262100"/>
            <a:ext cx="3818749" cy="2233450"/>
          </a:xfrm>
          <a:prstGeom prst="rect">
            <a:avLst/>
          </a:prstGeom>
          <a:noFill/>
          <a:ln>
            <a:noFill/>
          </a:ln>
        </p:spPr>
      </p:pic>
      <p:pic>
        <p:nvPicPr>
          <p:cNvPr id="413" name="Google Shape;413;p47"/>
          <p:cNvPicPr preferRelativeResize="0"/>
          <p:nvPr/>
        </p:nvPicPr>
        <p:blipFill>
          <a:blip r:embed="rId6">
            <a:alphaModFix/>
          </a:blip>
          <a:stretch>
            <a:fillRect/>
          </a:stretch>
        </p:blipFill>
        <p:spPr>
          <a:xfrm>
            <a:off x="4772088" y="2591025"/>
            <a:ext cx="3752825" cy="2194886"/>
          </a:xfrm>
          <a:prstGeom prst="rect">
            <a:avLst/>
          </a:prstGeom>
          <a:noFill/>
          <a:ln>
            <a:noFill/>
          </a:ln>
        </p:spPr>
      </p:pic>
      <p:sp>
        <p:nvSpPr>
          <p:cNvPr id="414" name="Google Shape;414;p47"/>
          <p:cNvSpPr txBox="1"/>
          <p:nvPr/>
        </p:nvSpPr>
        <p:spPr>
          <a:xfrm>
            <a:off x="714650" y="1683150"/>
            <a:ext cx="26688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chemeClr val="lt2"/>
                </a:solidFill>
                <a:latin typeface="Calibri"/>
                <a:ea typeface="Calibri"/>
                <a:cs typeface="Calibri"/>
                <a:sym typeface="Calibri"/>
              </a:rPr>
              <a:t>Pre-Construction: 2009</a:t>
            </a:r>
            <a:endParaRPr sz="1500" b="1">
              <a:solidFill>
                <a:schemeClr val="lt2"/>
              </a:solidFill>
              <a:latin typeface="Calibri"/>
              <a:ea typeface="Calibri"/>
              <a:cs typeface="Calibri"/>
              <a:sym typeface="Calibri"/>
            </a:endParaRPr>
          </a:p>
        </p:txBody>
      </p:sp>
      <p:sp>
        <p:nvSpPr>
          <p:cNvPr id="415" name="Google Shape;415;p47"/>
          <p:cNvSpPr txBox="1"/>
          <p:nvPr/>
        </p:nvSpPr>
        <p:spPr>
          <a:xfrm>
            <a:off x="714650" y="3857225"/>
            <a:ext cx="26688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chemeClr val="lt2"/>
                </a:solidFill>
                <a:latin typeface="Calibri"/>
                <a:ea typeface="Calibri"/>
                <a:cs typeface="Calibri"/>
                <a:sym typeface="Calibri"/>
              </a:rPr>
              <a:t>Post-Construction: 2011</a:t>
            </a:r>
            <a:endParaRPr sz="1500" b="1">
              <a:solidFill>
                <a:schemeClr val="lt2"/>
              </a:solidFill>
              <a:latin typeface="Calibri"/>
              <a:ea typeface="Calibri"/>
              <a:cs typeface="Calibri"/>
              <a:sym typeface="Calibri"/>
            </a:endParaRPr>
          </a:p>
        </p:txBody>
      </p:sp>
      <p:sp>
        <p:nvSpPr>
          <p:cNvPr id="416" name="Google Shape;416;p47"/>
          <p:cNvSpPr txBox="1"/>
          <p:nvPr/>
        </p:nvSpPr>
        <p:spPr>
          <a:xfrm>
            <a:off x="4941350" y="1683150"/>
            <a:ext cx="26688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chemeClr val="lt2"/>
                </a:solidFill>
                <a:latin typeface="Calibri"/>
                <a:ea typeface="Calibri"/>
                <a:cs typeface="Calibri"/>
                <a:sym typeface="Calibri"/>
              </a:rPr>
              <a:t>Post-Construction: 2013</a:t>
            </a:r>
            <a:endParaRPr sz="1500" b="1">
              <a:solidFill>
                <a:schemeClr val="lt2"/>
              </a:solidFill>
              <a:latin typeface="Calibri"/>
              <a:ea typeface="Calibri"/>
              <a:cs typeface="Calibri"/>
              <a:sym typeface="Calibri"/>
            </a:endParaRPr>
          </a:p>
        </p:txBody>
      </p:sp>
      <p:sp>
        <p:nvSpPr>
          <p:cNvPr id="417" name="Google Shape;417;p47"/>
          <p:cNvSpPr txBox="1"/>
          <p:nvPr/>
        </p:nvSpPr>
        <p:spPr>
          <a:xfrm>
            <a:off x="4941350" y="3857225"/>
            <a:ext cx="26688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chemeClr val="lt2"/>
                </a:solidFill>
                <a:latin typeface="Calibri"/>
                <a:ea typeface="Calibri"/>
                <a:cs typeface="Calibri"/>
                <a:sym typeface="Calibri"/>
              </a:rPr>
              <a:t>Post-Construction: 2020</a:t>
            </a:r>
            <a:endParaRPr sz="1500" b="1">
              <a:solidFill>
                <a:schemeClr val="lt2"/>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6"/>
          <p:cNvSpPr txBox="1">
            <a:spLocks noGrp="1"/>
          </p:cNvSpPr>
          <p:nvPr>
            <p:ph type="title"/>
          </p:nvPr>
        </p:nvSpPr>
        <p:spPr>
          <a:xfrm>
            <a:off x="723000" y="388925"/>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Impacts of Sea Level Rise (SLR)</a:t>
            </a:r>
            <a:endParaRPr/>
          </a:p>
        </p:txBody>
      </p:sp>
      <p:sp>
        <p:nvSpPr>
          <p:cNvPr id="150" name="Google Shape;150;p16"/>
          <p:cNvSpPr txBox="1">
            <a:spLocks noGrp="1"/>
          </p:cNvSpPr>
          <p:nvPr>
            <p:ph type="body" idx="1"/>
          </p:nvPr>
        </p:nvSpPr>
        <p:spPr>
          <a:xfrm>
            <a:off x="763050" y="1021400"/>
            <a:ext cx="7505700" cy="3841800"/>
          </a:xfrm>
          <a:prstGeom prst="rect">
            <a:avLst/>
          </a:prstGeom>
        </p:spPr>
        <p:txBody>
          <a:bodyPr spcFirstLastPara="1" wrap="square" lIns="91425" tIns="91425" rIns="91425" bIns="91425" anchor="t" anchorCtr="0">
            <a:noAutofit/>
          </a:bodyPr>
          <a:lstStyle/>
          <a:p>
            <a:pPr marL="457200" lvl="0" indent="-326483" algn="l" rtl="0">
              <a:spcBef>
                <a:spcPts val="0"/>
              </a:spcBef>
              <a:spcAft>
                <a:spcPts val="0"/>
              </a:spcAft>
              <a:buSzPts val="1541"/>
              <a:buChar char="-"/>
            </a:pPr>
            <a:r>
              <a:rPr lang="en" sz="1541"/>
              <a:t>Erosion</a:t>
            </a:r>
            <a:endParaRPr sz="1541"/>
          </a:p>
          <a:p>
            <a:pPr marL="914400" lvl="1" indent="-326484" algn="l" rtl="0">
              <a:spcBef>
                <a:spcPts val="0"/>
              </a:spcBef>
              <a:spcAft>
                <a:spcPts val="0"/>
              </a:spcAft>
              <a:buSzPts val="1541"/>
              <a:buChar char="-"/>
            </a:pPr>
            <a:r>
              <a:rPr lang="en" sz="1541"/>
              <a:t>SLR intrusion can accelerate current erosion; waves are able to reach a higher elevation</a:t>
            </a:r>
            <a:endParaRPr sz="1541"/>
          </a:p>
          <a:p>
            <a:pPr marL="457200" lvl="0" indent="-326483" algn="l" rtl="0">
              <a:spcBef>
                <a:spcPts val="0"/>
              </a:spcBef>
              <a:spcAft>
                <a:spcPts val="0"/>
              </a:spcAft>
              <a:buSzPts val="1541"/>
              <a:buChar char="-"/>
            </a:pPr>
            <a:r>
              <a:rPr lang="en" sz="1541"/>
              <a:t>Storm Surge</a:t>
            </a:r>
            <a:endParaRPr sz="1541"/>
          </a:p>
          <a:p>
            <a:pPr marL="914400" lvl="1" indent="-326484" algn="l" rtl="0">
              <a:spcBef>
                <a:spcPts val="0"/>
              </a:spcBef>
              <a:spcAft>
                <a:spcPts val="0"/>
              </a:spcAft>
              <a:buSzPts val="1541"/>
              <a:buChar char="-"/>
            </a:pPr>
            <a:r>
              <a:rPr lang="en" sz="1541"/>
              <a:t>As SLR, storm surges are becoming higher (causing more damage)</a:t>
            </a:r>
            <a:endParaRPr sz="1541"/>
          </a:p>
          <a:p>
            <a:pPr marL="457200" lvl="0" indent="-326483" algn="l" rtl="0">
              <a:spcBef>
                <a:spcPts val="0"/>
              </a:spcBef>
              <a:spcAft>
                <a:spcPts val="0"/>
              </a:spcAft>
              <a:buSzPts val="1541"/>
              <a:buChar char="-"/>
            </a:pPr>
            <a:r>
              <a:rPr lang="en" sz="1541"/>
              <a:t>Stormwater Management</a:t>
            </a:r>
            <a:endParaRPr sz="1541"/>
          </a:p>
          <a:p>
            <a:pPr marL="914400" lvl="1" indent="-326484" algn="l" rtl="0">
              <a:spcBef>
                <a:spcPts val="0"/>
              </a:spcBef>
              <a:spcAft>
                <a:spcPts val="0"/>
              </a:spcAft>
              <a:buSzPts val="1541"/>
              <a:buChar char="-"/>
            </a:pPr>
            <a:r>
              <a:rPr lang="en" sz="1541"/>
              <a:t>Higher SLR can prevent current stormwater management systems from functioning, causing increased flooding when there is precipitation</a:t>
            </a:r>
            <a:endParaRPr sz="1541"/>
          </a:p>
          <a:p>
            <a:pPr marL="457200" lvl="0" indent="-326483" algn="l" rtl="0">
              <a:spcBef>
                <a:spcPts val="0"/>
              </a:spcBef>
              <a:spcAft>
                <a:spcPts val="0"/>
              </a:spcAft>
              <a:buSzPts val="1541"/>
              <a:buChar char="-"/>
            </a:pPr>
            <a:r>
              <a:rPr lang="en" sz="1541"/>
              <a:t>Rising Groundwater</a:t>
            </a:r>
            <a:endParaRPr sz="1541"/>
          </a:p>
          <a:p>
            <a:pPr marL="914400" lvl="1" indent="-326484" algn="l" rtl="0">
              <a:spcBef>
                <a:spcPts val="0"/>
              </a:spcBef>
              <a:spcAft>
                <a:spcPts val="0"/>
              </a:spcAft>
              <a:buSzPts val="1541"/>
              <a:buChar char="-"/>
            </a:pPr>
            <a:r>
              <a:rPr lang="en" sz="1541"/>
              <a:t>Can cause increased flooding and septic system failure in low-lying coastal areas</a:t>
            </a:r>
            <a:endParaRPr sz="1541"/>
          </a:p>
          <a:p>
            <a:pPr marL="457200" lvl="0" indent="-326483" algn="l" rtl="0">
              <a:spcBef>
                <a:spcPts val="0"/>
              </a:spcBef>
              <a:spcAft>
                <a:spcPts val="0"/>
              </a:spcAft>
              <a:buSzPts val="1541"/>
              <a:buChar char="-"/>
            </a:pPr>
            <a:r>
              <a:rPr lang="en" sz="1541"/>
              <a:t>Saltwater Intrusion</a:t>
            </a:r>
            <a:endParaRPr sz="1541"/>
          </a:p>
          <a:p>
            <a:pPr marL="914400" lvl="1" indent="-326484" algn="l" rtl="0">
              <a:spcBef>
                <a:spcPts val="0"/>
              </a:spcBef>
              <a:spcAft>
                <a:spcPts val="0"/>
              </a:spcAft>
              <a:buSzPts val="1541"/>
              <a:buChar char="-"/>
            </a:pPr>
            <a:r>
              <a:rPr lang="en" sz="1541"/>
              <a:t>Saltwater moving onto land can cause intrusion of freshwater aquifers and also impacts sewage/septic, agriculture, forests, and water resources</a:t>
            </a:r>
            <a:endParaRPr sz="1541"/>
          </a:p>
          <a:p>
            <a:pPr marL="4114800" lvl="8" indent="-274478" algn="l" rtl="0">
              <a:spcBef>
                <a:spcPts val="0"/>
              </a:spcBef>
              <a:spcAft>
                <a:spcPts val="0"/>
              </a:spcAft>
              <a:buSzPts val="723"/>
              <a:buChar char="-"/>
            </a:pPr>
            <a:r>
              <a:rPr lang="en" sz="722"/>
              <a:t> 		</a:t>
            </a:r>
            <a:r>
              <a:rPr lang="en" sz="722" b="1"/>
              <a:t>Source: University of Maryland</a:t>
            </a:r>
            <a:endParaRPr sz="722" b="1"/>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58"/>
          <p:cNvSpPr/>
          <p:nvPr/>
        </p:nvSpPr>
        <p:spPr>
          <a:xfrm>
            <a:off x="833450" y="4008975"/>
            <a:ext cx="3138000" cy="4902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58"/>
          <p:cNvSpPr/>
          <p:nvPr/>
        </p:nvSpPr>
        <p:spPr>
          <a:xfrm>
            <a:off x="470150" y="820025"/>
            <a:ext cx="3864600" cy="2981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58"/>
          <p:cNvSpPr txBox="1">
            <a:spLocks noGrp="1"/>
          </p:cNvSpPr>
          <p:nvPr>
            <p:ph type="body" idx="1"/>
          </p:nvPr>
        </p:nvSpPr>
        <p:spPr>
          <a:xfrm>
            <a:off x="962150" y="4008975"/>
            <a:ext cx="2880600" cy="490200"/>
          </a:xfrm>
          <a:prstGeom prst="rect">
            <a:avLst/>
          </a:prstGeom>
        </p:spPr>
        <p:txBody>
          <a:bodyPr spcFirstLastPara="1" wrap="square" lIns="91425" tIns="91425" rIns="91425" bIns="91425" anchor="b" anchorCtr="0">
            <a:normAutofit fontScale="92500" lnSpcReduction="20000"/>
          </a:bodyPr>
          <a:lstStyle/>
          <a:p>
            <a:pPr marL="0" lvl="0" indent="0" algn="ctr" rtl="0">
              <a:spcBef>
                <a:spcPts val="0"/>
              </a:spcBef>
              <a:spcAft>
                <a:spcPts val="0"/>
              </a:spcAft>
              <a:buNone/>
            </a:pPr>
            <a:r>
              <a:rPr lang="en" b="1"/>
              <a:t>Coir logs were installed and buried underneath sand.</a:t>
            </a:r>
            <a:endParaRPr b="1"/>
          </a:p>
        </p:txBody>
      </p:sp>
      <p:sp>
        <p:nvSpPr>
          <p:cNvPr id="516" name="Google Shape;516;p58"/>
          <p:cNvSpPr/>
          <p:nvPr/>
        </p:nvSpPr>
        <p:spPr>
          <a:xfrm>
            <a:off x="4686300" y="810175"/>
            <a:ext cx="3864600" cy="2981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58"/>
          <p:cNvSpPr/>
          <p:nvPr/>
        </p:nvSpPr>
        <p:spPr>
          <a:xfrm>
            <a:off x="5060125" y="4008975"/>
            <a:ext cx="3138000" cy="4902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58"/>
          <p:cNvSpPr txBox="1">
            <a:spLocks noGrp="1"/>
          </p:cNvSpPr>
          <p:nvPr>
            <p:ph type="body" idx="1"/>
          </p:nvPr>
        </p:nvSpPr>
        <p:spPr>
          <a:xfrm>
            <a:off x="5176386" y="4008975"/>
            <a:ext cx="2905500" cy="490200"/>
          </a:xfrm>
          <a:prstGeom prst="rect">
            <a:avLst/>
          </a:prstGeom>
        </p:spPr>
        <p:txBody>
          <a:bodyPr spcFirstLastPara="1" wrap="square" lIns="91425" tIns="91425" rIns="91425" bIns="91425" anchor="b" anchorCtr="0">
            <a:normAutofit fontScale="92500" lnSpcReduction="20000"/>
          </a:bodyPr>
          <a:lstStyle/>
          <a:p>
            <a:pPr marL="0" lvl="0" indent="0" algn="l" rtl="0">
              <a:spcBef>
                <a:spcPts val="0"/>
              </a:spcBef>
              <a:spcAft>
                <a:spcPts val="0"/>
              </a:spcAft>
              <a:buNone/>
            </a:pPr>
            <a:r>
              <a:rPr lang="en" b="1"/>
              <a:t>Elevation of shoreline at the breach raised to prevent overwash. </a:t>
            </a:r>
            <a:endParaRPr b="1"/>
          </a:p>
        </p:txBody>
      </p:sp>
      <p:sp>
        <p:nvSpPr>
          <p:cNvPr id="519" name="Google Shape;519;p58"/>
          <p:cNvSpPr txBox="1">
            <a:spLocks noGrp="1"/>
          </p:cNvSpPr>
          <p:nvPr>
            <p:ph type="title" idx="4294967295"/>
          </p:nvPr>
        </p:nvSpPr>
        <p:spPr>
          <a:xfrm>
            <a:off x="2438100" y="240025"/>
            <a:ext cx="4267800" cy="7050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t>CURRENT</a:t>
            </a:r>
            <a:r>
              <a:rPr lang="en"/>
              <a:t> Solutions</a:t>
            </a:r>
            <a:endParaRPr/>
          </a:p>
        </p:txBody>
      </p:sp>
      <p:pic>
        <p:nvPicPr>
          <p:cNvPr id="520" name="Google Shape;520;p58"/>
          <p:cNvPicPr preferRelativeResize="0"/>
          <p:nvPr/>
        </p:nvPicPr>
        <p:blipFill>
          <a:blip r:embed="rId3">
            <a:alphaModFix/>
          </a:blip>
          <a:stretch>
            <a:fillRect/>
          </a:stretch>
        </p:blipFill>
        <p:spPr>
          <a:xfrm>
            <a:off x="658150" y="945025"/>
            <a:ext cx="3539400" cy="2654550"/>
          </a:xfrm>
          <a:prstGeom prst="rect">
            <a:avLst/>
          </a:prstGeom>
          <a:noFill/>
          <a:ln>
            <a:noFill/>
          </a:ln>
        </p:spPr>
      </p:pic>
      <p:pic>
        <p:nvPicPr>
          <p:cNvPr id="521" name="Google Shape;521;p58"/>
          <p:cNvPicPr preferRelativeResize="0"/>
          <p:nvPr/>
        </p:nvPicPr>
        <p:blipFill>
          <a:blip r:embed="rId4">
            <a:alphaModFix/>
          </a:blip>
          <a:stretch>
            <a:fillRect/>
          </a:stretch>
        </p:blipFill>
        <p:spPr>
          <a:xfrm>
            <a:off x="4859425" y="983613"/>
            <a:ext cx="3539400" cy="265451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59"/>
          <p:cNvSpPr/>
          <p:nvPr/>
        </p:nvSpPr>
        <p:spPr>
          <a:xfrm>
            <a:off x="833450" y="4008975"/>
            <a:ext cx="3138000" cy="4902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59"/>
          <p:cNvSpPr/>
          <p:nvPr/>
        </p:nvSpPr>
        <p:spPr>
          <a:xfrm>
            <a:off x="470150" y="820025"/>
            <a:ext cx="3864600" cy="2981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59"/>
          <p:cNvSpPr txBox="1">
            <a:spLocks noGrp="1"/>
          </p:cNvSpPr>
          <p:nvPr>
            <p:ph type="body" idx="1"/>
          </p:nvPr>
        </p:nvSpPr>
        <p:spPr>
          <a:xfrm>
            <a:off x="962150" y="4008975"/>
            <a:ext cx="2880600" cy="4902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b="1"/>
              <a:t>8/18/2022</a:t>
            </a:r>
            <a:endParaRPr b="1"/>
          </a:p>
        </p:txBody>
      </p:sp>
      <p:sp>
        <p:nvSpPr>
          <p:cNvPr id="529" name="Google Shape;529;p59"/>
          <p:cNvSpPr/>
          <p:nvPr/>
        </p:nvSpPr>
        <p:spPr>
          <a:xfrm>
            <a:off x="4686300" y="810175"/>
            <a:ext cx="3864600" cy="2981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59"/>
          <p:cNvSpPr/>
          <p:nvPr/>
        </p:nvSpPr>
        <p:spPr>
          <a:xfrm>
            <a:off x="5060125" y="4008975"/>
            <a:ext cx="3138000" cy="4902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59"/>
          <p:cNvSpPr txBox="1">
            <a:spLocks noGrp="1"/>
          </p:cNvSpPr>
          <p:nvPr>
            <p:ph type="body" idx="1"/>
          </p:nvPr>
        </p:nvSpPr>
        <p:spPr>
          <a:xfrm>
            <a:off x="5176386" y="4008975"/>
            <a:ext cx="2905500" cy="4902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b="1"/>
              <a:t>2/23/2023</a:t>
            </a:r>
            <a:endParaRPr b="1"/>
          </a:p>
        </p:txBody>
      </p:sp>
      <p:sp>
        <p:nvSpPr>
          <p:cNvPr id="532" name="Google Shape;532;p59"/>
          <p:cNvSpPr txBox="1">
            <a:spLocks noGrp="1"/>
          </p:cNvSpPr>
          <p:nvPr>
            <p:ph type="title" idx="4294967295"/>
          </p:nvPr>
        </p:nvSpPr>
        <p:spPr>
          <a:xfrm>
            <a:off x="2438100" y="240025"/>
            <a:ext cx="4267800" cy="7050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t>CURRENT</a:t>
            </a:r>
            <a:r>
              <a:rPr lang="en"/>
              <a:t> Solutions</a:t>
            </a:r>
            <a:endParaRPr/>
          </a:p>
        </p:txBody>
      </p:sp>
      <p:pic>
        <p:nvPicPr>
          <p:cNvPr id="533" name="Google Shape;533;p59"/>
          <p:cNvPicPr preferRelativeResize="0"/>
          <p:nvPr/>
        </p:nvPicPr>
        <p:blipFill>
          <a:blip r:embed="rId3">
            <a:alphaModFix/>
          </a:blip>
          <a:stretch>
            <a:fillRect/>
          </a:stretch>
        </p:blipFill>
        <p:spPr>
          <a:xfrm>
            <a:off x="4848900" y="973750"/>
            <a:ext cx="3539400" cy="2654550"/>
          </a:xfrm>
          <a:prstGeom prst="rect">
            <a:avLst/>
          </a:prstGeom>
          <a:noFill/>
          <a:ln>
            <a:noFill/>
          </a:ln>
        </p:spPr>
      </p:pic>
      <p:pic>
        <p:nvPicPr>
          <p:cNvPr id="534" name="Google Shape;534;p59"/>
          <p:cNvPicPr preferRelativeResize="0"/>
          <p:nvPr/>
        </p:nvPicPr>
        <p:blipFill>
          <a:blip r:embed="rId4">
            <a:alphaModFix/>
          </a:blip>
          <a:stretch>
            <a:fillRect/>
          </a:stretch>
        </p:blipFill>
        <p:spPr>
          <a:xfrm>
            <a:off x="632750" y="973750"/>
            <a:ext cx="3539400" cy="265454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60"/>
          <p:cNvSpPr/>
          <p:nvPr/>
        </p:nvSpPr>
        <p:spPr>
          <a:xfrm>
            <a:off x="833450" y="4008975"/>
            <a:ext cx="3138000" cy="4902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60"/>
          <p:cNvSpPr/>
          <p:nvPr/>
        </p:nvSpPr>
        <p:spPr>
          <a:xfrm>
            <a:off x="470150" y="820025"/>
            <a:ext cx="3864600" cy="2981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60"/>
          <p:cNvSpPr txBox="1">
            <a:spLocks noGrp="1"/>
          </p:cNvSpPr>
          <p:nvPr>
            <p:ph type="body" idx="1"/>
          </p:nvPr>
        </p:nvSpPr>
        <p:spPr>
          <a:xfrm>
            <a:off x="962150" y="4008975"/>
            <a:ext cx="2880600" cy="490200"/>
          </a:xfrm>
          <a:prstGeom prst="rect">
            <a:avLst/>
          </a:prstGeom>
        </p:spPr>
        <p:txBody>
          <a:bodyPr spcFirstLastPara="1" wrap="square" lIns="91425" tIns="91425" rIns="91425" bIns="91425" anchor="b" anchorCtr="0">
            <a:normAutofit fontScale="92500" lnSpcReduction="20000"/>
          </a:bodyPr>
          <a:lstStyle/>
          <a:p>
            <a:pPr marL="0" lvl="0" indent="0" algn="ctr" rtl="0">
              <a:spcBef>
                <a:spcPts val="0"/>
              </a:spcBef>
              <a:spcAft>
                <a:spcPts val="0"/>
              </a:spcAft>
              <a:buNone/>
            </a:pPr>
            <a:r>
              <a:rPr lang="en" b="1"/>
              <a:t>Dune fencing help trap sand that may be eroding or blown from the dunes.</a:t>
            </a:r>
            <a:endParaRPr b="1"/>
          </a:p>
        </p:txBody>
      </p:sp>
      <p:pic>
        <p:nvPicPr>
          <p:cNvPr id="542" name="Google Shape;542;p60"/>
          <p:cNvPicPr preferRelativeResize="0"/>
          <p:nvPr/>
        </p:nvPicPr>
        <p:blipFill>
          <a:blip r:embed="rId3">
            <a:alphaModFix/>
          </a:blip>
          <a:stretch>
            <a:fillRect/>
          </a:stretch>
        </p:blipFill>
        <p:spPr>
          <a:xfrm>
            <a:off x="578275" y="945025"/>
            <a:ext cx="3615948" cy="2711975"/>
          </a:xfrm>
          <a:prstGeom prst="rect">
            <a:avLst/>
          </a:prstGeom>
          <a:noFill/>
          <a:ln>
            <a:noFill/>
          </a:ln>
        </p:spPr>
      </p:pic>
      <p:sp>
        <p:nvSpPr>
          <p:cNvPr id="543" name="Google Shape;543;p60"/>
          <p:cNvSpPr txBox="1"/>
          <p:nvPr/>
        </p:nvSpPr>
        <p:spPr>
          <a:xfrm>
            <a:off x="578275" y="3360800"/>
            <a:ext cx="1814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Calibri"/>
                <a:ea typeface="Calibri"/>
                <a:cs typeface="Calibri"/>
                <a:sym typeface="Calibri"/>
              </a:rPr>
              <a:t>Photo by National Park Service</a:t>
            </a:r>
            <a:endParaRPr sz="800">
              <a:latin typeface="Calibri"/>
              <a:ea typeface="Calibri"/>
              <a:cs typeface="Calibri"/>
              <a:sym typeface="Calibri"/>
            </a:endParaRPr>
          </a:p>
        </p:txBody>
      </p:sp>
      <p:sp>
        <p:nvSpPr>
          <p:cNvPr id="544" name="Google Shape;544;p60"/>
          <p:cNvSpPr/>
          <p:nvPr/>
        </p:nvSpPr>
        <p:spPr>
          <a:xfrm>
            <a:off x="4475875" y="810175"/>
            <a:ext cx="4306500" cy="2981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5" name="Google Shape;545;p60"/>
          <p:cNvPicPr preferRelativeResize="0"/>
          <p:nvPr/>
        </p:nvPicPr>
        <p:blipFill>
          <a:blip r:embed="rId4">
            <a:alphaModFix/>
          </a:blip>
          <a:stretch>
            <a:fillRect/>
          </a:stretch>
        </p:blipFill>
        <p:spPr>
          <a:xfrm>
            <a:off x="4572011" y="945025"/>
            <a:ext cx="4085513" cy="2711974"/>
          </a:xfrm>
          <a:prstGeom prst="rect">
            <a:avLst/>
          </a:prstGeom>
          <a:noFill/>
          <a:ln>
            <a:noFill/>
          </a:ln>
        </p:spPr>
      </p:pic>
      <p:sp>
        <p:nvSpPr>
          <p:cNvPr id="546" name="Google Shape;546;p60"/>
          <p:cNvSpPr txBox="1"/>
          <p:nvPr/>
        </p:nvSpPr>
        <p:spPr>
          <a:xfrm>
            <a:off x="4634750" y="3360800"/>
            <a:ext cx="1692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Calibri"/>
                <a:ea typeface="Calibri"/>
                <a:cs typeface="Calibri"/>
                <a:sym typeface="Calibri"/>
              </a:rPr>
              <a:t>Photo by Austin, Texas Government</a:t>
            </a:r>
            <a:endParaRPr sz="800">
              <a:latin typeface="Calibri"/>
              <a:ea typeface="Calibri"/>
              <a:cs typeface="Calibri"/>
              <a:sym typeface="Calibri"/>
            </a:endParaRPr>
          </a:p>
        </p:txBody>
      </p:sp>
      <p:sp>
        <p:nvSpPr>
          <p:cNvPr id="547" name="Google Shape;547;p60"/>
          <p:cNvSpPr/>
          <p:nvPr/>
        </p:nvSpPr>
        <p:spPr>
          <a:xfrm>
            <a:off x="5060125" y="4008975"/>
            <a:ext cx="3138000" cy="4902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60"/>
          <p:cNvSpPr txBox="1">
            <a:spLocks noGrp="1"/>
          </p:cNvSpPr>
          <p:nvPr>
            <p:ph type="body" idx="1"/>
          </p:nvPr>
        </p:nvSpPr>
        <p:spPr>
          <a:xfrm>
            <a:off x="5176386" y="4008975"/>
            <a:ext cx="2905500" cy="490200"/>
          </a:xfrm>
          <a:prstGeom prst="rect">
            <a:avLst/>
          </a:prstGeom>
        </p:spPr>
        <p:txBody>
          <a:bodyPr spcFirstLastPara="1" wrap="square" lIns="91425" tIns="91425" rIns="91425" bIns="91425" anchor="b" anchorCtr="0">
            <a:normAutofit fontScale="92500" lnSpcReduction="20000"/>
          </a:bodyPr>
          <a:lstStyle/>
          <a:p>
            <a:pPr marL="0" lvl="0" indent="0" algn="ctr" rtl="0">
              <a:spcBef>
                <a:spcPts val="0"/>
              </a:spcBef>
              <a:spcAft>
                <a:spcPts val="0"/>
              </a:spcAft>
              <a:buNone/>
            </a:pPr>
            <a:r>
              <a:rPr lang="en" b="1"/>
              <a:t>Coir logs help trap sediments and promote plant growth.</a:t>
            </a:r>
            <a:endParaRPr b="1"/>
          </a:p>
        </p:txBody>
      </p:sp>
      <p:sp>
        <p:nvSpPr>
          <p:cNvPr id="549" name="Google Shape;549;p60"/>
          <p:cNvSpPr txBox="1">
            <a:spLocks noGrp="1"/>
          </p:cNvSpPr>
          <p:nvPr>
            <p:ph type="title" idx="4294967295"/>
          </p:nvPr>
        </p:nvSpPr>
        <p:spPr>
          <a:xfrm>
            <a:off x="2438100" y="240025"/>
            <a:ext cx="4267800" cy="7050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Short-term Solutions</a:t>
            </a:r>
            <a:endParaRPr/>
          </a:p>
        </p:txBody>
      </p:sp>
      <p:sp>
        <p:nvSpPr>
          <p:cNvPr id="550" name="Google Shape;550;p60"/>
          <p:cNvSpPr/>
          <p:nvPr/>
        </p:nvSpPr>
        <p:spPr>
          <a:xfrm>
            <a:off x="327300" y="294600"/>
            <a:ext cx="8489400" cy="45543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60"/>
          <p:cNvSpPr txBox="1"/>
          <p:nvPr/>
        </p:nvSpPr>
        <p:spPr>
          <a:xfrm>
            <a:off x="691950" y="1470150"/>
            <a:ext cx="7760100" cy="923400"/>
          </a:xfrm>
          <a:prstGeom prst="rect">
            <a:avLst/>
          </a:pr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4800">
                <a:solidFill>
                  <a:srgbClr val="BF9000"/>
                </a:solidFill>
                <a:latin typeface="Calibri"/>
                <a:ea typeface="Calibri"/>
                <a:cs typeface="Calibri"/>
                <a:sym typeface="Calibri"/>
              </a:rPr>
              <a:t>Discussion and Questions</a:t>
            </a:r>
            <a:endParaRPr sz="4800">
              <a:solidFill>
                <a:srgbClr val="BF9000"/>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61"/>
          <p:cNvSpPr txBox="1">
            <a:spLocks noGrp="1"/>
          </p:cNvSpPr>
          <p:nvPr>
            <p:ph type="body" idx="1"/>
          </p:nvPr>
        </p:nvSpPr>
        <p:spPr>
          <a:xfrm>
            <a:off x="433550" y="360475"/>
            <a:ext cx="7415100" cy="33852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Works Cited</a:t>
            </a:r>
            <a:endParaRPr/>
          </a:p>
          <a:p>
            <a:pPr marL="0" lvl="0" indent="0" algn="l" rtl="0">
              <a:spcBef>
                <a:spcPts val="0"/>
              </a:spcBef>
              <a:spcAft>
                <a:spcPts val="0"/>
              </a:spcAft>
              <a:buNone/>
            </a:pPr>
            <a:endParaRPr/>
          </a:p>
          <a:p>
            <a:pPr marL="0" lvl="0" indent="0" algn="l" rtl="0">
              <a:spcBef>
                <a:spcPts val="0"/>
              </a:spcBef>
              <a:spcAft>
                <a:spcPts val="0"/>
              </a:spcAft>
              <a:buNone/>
            </a:pPr>
            <a:r>
              <a:rPr lang="en"/>
              <a:t>Maryland Department of Natural Resources, Maryland Department of Agriculture, Maryland Department of the Environment, Maryland Department of Health, National Oceanic and Atmospheric Administration. Maryland Climate Adaptation and Resilience Framework Recommendations (2021 - 2030).</a:t>
            </a:r>
            <a:endParaRPr/>
          </a:p>
          <a:p>
            <a:pPr marL="0" lvl="0" indent="0" algn="l" rtl="0">
              <a:spcBef>
                <a:spcPts val="0"/>
              </a:spcBef>
              <a:spcAft>
                <a:spcPts val="0"/>
              </a:spcAft>
              <a:buNone/>
            </a:pPr>
            <a:r>
              <a:rPr lang="en" sz="875"/>
              <a:t>Retrieved from: </a:t>
            </a:r>
            <a:r>
              <a:rPr lang="en" sz="875" u="sng">
                <a:solidFill>
                  <a:schemeClr val="hlink"/>
                </a:solidFill>
                <a:hlinkClick r:id="rId3"/>
              </a:rPr>
              <a:t>https://mde.maryland.gov/programs/air/ClimateChange/MCCC/Documents/2022%20Annual%20Report%20-%20Final%20%284%29.pdf</a:t>
            </a:r>
            <a:endParaRPr sz="875"/>
          </a:p>
          <a:p>
            <a:pPr marL="0" lvl="0" indent="0" algn="l" rtl="0">
              <a:spcBef>
                <a:spcPts val="0"/>
              </a:spcBef>
              <a:spcAft>
                <a:spcPts val="0"/>
              </a:spcAft>
              <a:buNone/>
            </a:pPr>
            <a:endParaRPr/>
          </a:p>
          <a:p>
            <a:pPr marL="0" lvl="0" indent="0" algn="l" rtl="0">
              <a:spcBef>
                <a:spcPts val="0"/>
              </a:spcBef>
              <a:spcAft>
                <a:spcPts val="0"/>
              </a:spcAft>
              <a:buNone/>
            </a:pPr>
            <a:r>
              <a:rPr lang="en"/>
              <a:t>Maryland Commission on Climate Change (2022). 2022 Annual Report. </a:t>
            </a:r>
            <a:endParaRPr/>
          </a:p>
          <a:p>
            <a:pPr marL="0" lvl="0" indent="0" algn="l" rtl="0">
              <a:spcBef>
                <a:spcPts val="0"/>
              </a:spcBef>
              <a:spcAft>
                <a:spcPts val="0"/>
              </a:spcAft>
              <a:buNone/>
            </a:pPr>
            <a:r>
              <a:rPr lang="en" sz="900"/>
              <a:t>Retrieved from: </a:t>
            </a:r>
            <a:r>
              <a:rPr lang="en" sz="900" u="sng">
                <a:solidFill>
                  <a:schemeClr val="hlink"/>
                </a:solidFill>
                <a:hlinkClick r:id="rId3"/>
              </a:rPr>
              <a:t>https://mde.maryland.gov/programs/air/ClimateChange/MCCC/Documents/2022%20Annual%20Report%20-%20Final%20%284%29.pdf</a:t>
            </a:r>
            <a:endParaRPr sz="900"/>
          </a:p>
          <a:p>
            <a:pPr marL="0" lvl="0" indent="0" algn="l" rtl="0">
              <a:spcBef>
                <a:spcPts val="0"/>
              </a:spcBef>
              <a:spcAft>
                <a:spcPts val="0"/>
              </a:spcAft>
              <a:buNone/>
            </a:pPr>
            <a:endParaRPr/>
          </a:p>
          <a:p>
            <a:pPr marL="0" lvl="0" indent="0" algn="l" rtl="0">
              <a:spcBef>
                <a:spcPts val="0"/>
              </a:spcBef>
              <a:spcAft>
                <a:spcPts val="0"/>
              </a:spcAft>
              <a:buNone/>
            </a:pPr>
            <a:r>
              <a:rPr lang="en"/>
              <a:t>Global Energy Network Institute (2016). Glaciers, Thermal Expansion, and Ice Sheets.</a:t>
            </a:r>
            <a:endParaRPr/>
          </a:p>
          <a:p>
            <a:pPr marL="0" lvl="0" indent="0" algn="l" rtl="0">
              <a:spcBef>
                <a:spcPts val="0"/>
              </a:spcBef>
              <a:spcAft>
                <a:spcPts val="0"/>
              </a:spcAft>
              <a:buNone/>
            </a:pPr>
            <a:r>
              <a:rPr lang="en" sz="800"/>
              <a:t>Retrieved from: </a:t>
            </a:r>
            <a:r>
              <a:rPr lang="en" sz="800" u="sng">
                <a:solidFill>
                  <a:schemeClr val="hlink"/>
                </a:solidFill>
                <a:hlinkClick r:id="rId4"/>
              </a:rPr>
              <a:t>http://www.geni.org/globalenergy/library/technical-articles/generation/climate-change/bbc-news/major-sea-level-rise-likely-as-antarctic-ice-melts/index.shtml</a:t>
            </a:r>
            <a:endParaRPr sz="800"/>
          </a:p>
          <a:p>
            <a:pPr marL="0" lvl="0" indent="0" algn="l" rtl="0">
              <a:spcBef>
                <a:spcPts val="0"/>
              </a:spcBef>
              <a:spcAft>
                <a:spcPts val="0"/>
              </a:spcAft>
              <a:buNone/>
            </a:pPr>
            <a:endParaRPr/>
          </a:p>
          <a:p>
            <a:pPr marL="0" lvl="0" indent="0" algn="l" rtl="0">
              <a:spcBef>
                <a:spcPts val="0"/>
              </a:spcBef>
              <a:spcAft>
                <a:spcPts val="0"/>
              </a:spcAft>
              <a:buNone/>
            </a:pPr>
            <a:r>
              <a:rPr lang="en"/>
              <a:t>University of Maryland Extension (2022). Sea Level Rise. </a:t>
            </a:r>
            <a:endParaRPr/>
          </a:p>
          <a:p>
            <a:pPr marL="0" lvl="0" indent="0" algn="l" rtl="0">
              <a:spcBef>
                <a:spcPts val="0"/>
              </a:spcBef>
              <a:spcAft>
                <a:spcPts val="0"/>
              </a:spcAft>
              <a:buNone/>
            </a:pPr>
            <a:r>
              <a:rPr lang="en" sz="900"/>
              <a:t>Retrieved from: </a:t>
            </a:r>
            <a:r>
              <a:rPr lang="en" sz="900" u="sng">
                <a:solidFill>
                  <a:schemeClr val="hlink"/>
                </a:solidFill>
                <a:hlinkClick r:id="rId5"/>
              </a:rPr>
              <a:t>https://extension.umd.edu/programs/environment-natural-resources/program-areas/coastal-climate-program/sea-level-rise</a:t>
            </a:r>
            <a:endParaRPr sz="900"/>
          </a:p>
          <a:p>
            <a:pPr marL="0" lvl="0" indent="0" algn="l" rtl="0">
              <a:spcBef>
                <a:spcPts val="0"/>
              </a:spcBef>
              <a:spcAft>
                <a:spcPts val="0"/>
              </a:spcAft>
              <a:buNone/>
            </a:pPr>
            <a:endParaRPr sz="900"/>
          </a:p>
          <a:p>
            <a:pPr marL="0" lvl="0" indent="0" algn="l" rtl="0">
              <a:spcBef>
                <a:spcPts val="0"/>
              </a:spcBef>
              <a:spcAft>
                <a:spcPts val="0"/>
              </a:spcAft>
              <a:buNone/>
            </a:pPr>
            <a:endParaRPr sz="900"/>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7"/>
          <p:cNvSpPr txBox="1">
            <a:spLocks noGrp="1"/>
          </p:cNvSpPr>
          <p:nvPr>
            <p:ph type="title"/>
          </p:nvPr>
        </p:nvSpPr>
        <p:spPr>
          <a:xfrm>
            <a:off x="204300" y="356425"/>
            <a:ext cx="39483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Maryland Predictions</a:t>
            </a:r>
            <a:endParaRPr/>
          </a:p>
        </p:txBody>
      </p:sp>
      <p:sp>
        <p:nvSpPr>
          <p:cNvPr id="156" name="Google Shape;156;p17"/>
          <p:cNvSpPr txBox="1">
            <a:spLocks noGrp="1"/>
          </p:cNvSpPr>
          <p:nvPr>
            <p:ph type="body" idx="1"/>
          </p:nvPr>
        </p:nvSpPr>
        <p:spPr>
          <a:xfrm>
            <a:off x="565800" y="1033800"/>
            <a:ext cx="3072900" cy="1062037"/>
          </a:xfrm>
          <a:prstGeom prst="rect">
            <a:avLst/>
          </a:prstGeom>
          <a:solidFill>
            <a:schemeClr val="lt2"/>
          </a:solidFill>
        </p:spPr>
        <p:txBody>
          <a:bodyPr spcFirstLastPara="1" wrap="square" lIns="91425" tIns="91425" rIns="91425" bIns="91425" anchor="t" anchorCtr="0">
            <a:noAutofit/>
          </a:bodyPr>
          <a:lstStyle/>
          <a:p>
            <a:pPr marL="0" lvl="0" indent="0" algn="l" rtl="0">
              <a:spcBef>
                <a:spcPts val="0"/>
              </a:spcBef>
              <a:spcAft>
                <a:spcPts val="0"/>
              </a:spcAft>
              <a:buNone/>
            </a:pPr>
            <a:r>
              <a:rPr lang="en" sz="1700" dirty="0"/>
              <a:t>Maryland sea level rates are expected to rise 1-2 feet by 2050 (compared to 2000). </a:t>
            </a:r>
            <a:endParaRPr sz="1700" dirty="0"/>
          </a:p>
          <a:p>
            <a:pPr marL="0" lvl="0" indent="0" algn="l" rtl="0">
              <a:spcBef>
                <a:spcPts val="1200"/>
              </a:spcBef>
              <a:spcAft>
                <a:spcPts val="0"/>
              </a:spcAft>
              <a:buNone/>
            </a:pPr>
            <a:endParaRPr sz="1700" dirty="0"/>
          </a:p>
          <a:p>
            <a:pPr marL="0" lvl="0" indent="0" algn="l" rtl="0">
              <a:spcBef>
                <a:spcPts val="1200"/>
              </a:spcBef>
              <a:spcAft>
                <a:spcPts val="0"/>
              </a:spcAft>
              <a:buNone/>
            </a:pPr>
            <a:endParaRPr sz="1700" dirty="0"/>
          </a:p>
          <a:p>
            <a:pPr marL="0" lvl="0" indent="0" algn="l" rtl="0">
              <a:spcBef>
                <a:spcPts val="1200"/>
              </a:spcBef>
              <a:spcAft>
                <a:spcPts val="0"/>
              </a:spcAft>
              <a:buNone/>
            </a:pPr>
            <a:endParaRPr sz="1700" dirty="0"/>
          </a:p>
          <a:p>
            <a:pPr marL="0" lvl="0" indent="0" algn="l" rtl="0">
              <a:spcBef>
                <a:spcPts val="1200"/>
              </a:spcBef>
              <a:spcAft>
                <a:spcPts val="0"/>
              </a:spcAft>
              <a:buNone/>
            </a:pPr>
            <a:endParaRPr sz="1700" dirty="0"/>
          </a:p>
          <a:p>
            <a:pPr marL="0" lvl="0" indent="0" algn="l" rtl="0">
              <a:spcBef>
                <a:spcPts val="1200"/>
              </a:spcBef>
              <a:spcAft>
                <a:spcPts val="1200"/>
              </a:spcAft>
              <a:buNone/>
            </a:pPr>
            <a:endParaRPr sz="1700" dirty="0"/>
          </a:p>
        </p:txBody>
      </p:sp>
      <p:pic>
        <p:nvPicPr>
          <p:cNvPr id="157" name="Google Shape;157;p17">
            <a:hlinkClick r:id="rId3"/>
          </p:cNvPr>
          <p:cNvPicPr preferRelativeResize="0"/>
          <p:nvPr/>
        </p:nvPicPr>
        <p:blipFill>
          <a:blip r:embed="rId4">
            <a:alphaModFix/>
          </a:blip>
          <a:stretch>
            <a:fillRect/>
          </a:stretch>
        </p:blipFill>
        <p:spPr>
          <a:xfrm>
            <a:off x="4111494" y="427600"/>
            <a:ext cx="4538957" cy="2156000"/>
          </a:xfrm>
          <a:prstGeom prst="rect">
            <a:avLst/>
          </a:prstGeom>
          <a:noFill/>
          <a:ln>
            <a:noFill/>
          </a:ln>
        </p:spPr>
      </p:pic>
      <p:pic>
        <p:nvPicPr>
          <p:cNvPr id="158" name="Google Shape;158;p17">
            <a:hlinkClick r:id="rId3"/>
          </p:cNvPr>
          <p:cNvPicPr preferRelativeResize="0"/>
          <p:nvPr/>
        </p:nvPicPr>
        <p:blipFill>
          <a:blip r:embed="rId5">
            <a:alphaModFix/>
          </a:blip>
          <a:stretch>
            <a:fillRect/>
          </a:stretch>
        </p:blipFill>
        <p:spPr>
          <a:xfrm>
            <a:off x="4111526" y="2635500"/>
            <a:ext cx="4538923" cy="2156000"/>
          </a:xfrm>
          <a:prstGeom prst="rect">
            <a:avLst/>
          </a:prstGeom>
          <a:noFill/>
          <a:ln>
            <a:noFill/>
          </a:ln>
        </p:spPr>
      </p:pic>
      <p:sp>
        <p:nvSpPr>
          <p:cNvPr id="159" name="Google Shape;159;p17"/>
          <p:cNvSpPr txBox="1"/>
          <p:nvPr/>
        </p:nvSpPr>
        <p:spPr>
          <a:xfrm>
            <a:off x="556350" y="2263266"/>
            <a:ext cx="3091800" cy="446400"/>
          </a:xfrm>
          <a:prstGeom prst="rect">
            <a:avLst/>
          </a:prstGeom>
          <a:solidFill>
            <a:schemeClr val="lt2"/>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700" dirty="0">
                <a:solidFill>
                  <a:schemeClr val="dk2"/>
                </a:solidFill>
                <a:latin typeface="Calibri"/>
                <a:ea typeface="Calibri"/>
                <a:cs typeface="Calibri"/>
                <a:sym typeface="Calibri"/>
              </a:rPr>
              <a:t>By 2100, levels may exceed 4’.</a:t>
            </a:r>
            <a:endParaRPr dirty="0">
              <a:latin typeface="Calibri"/>
              <a:ea typeface="Calibri"/>
              <a:cs typeface="Calibri"/>
              <a:sym typeface="Calibri"/>
            </a:endParaRPr>
          </a:p>
        </p:txBody>
      </p:sp>
      <p:sp>
        <p:nvSpPr>
          <p:cNvPr id="160" name="Google Shape;160;p17"/>
          <p:cNvSpPr txBox="1"/>
          <p:nvPr/>
        </p:nvSpPr>
        <p:spPr>
          <a:xfrm>
            <a:off x="7655125" y="2214475"/>
            <a:ext cx="995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1"/>
                </a:solidFill>
                <a:latin typeface="Calibri"/>
                <a:ea typeface="Calibri"/>
                <a:cs typeface="Calibri"/>
                <a:sym typeface="Calibri"/>
              </a:rPr>
              <a:t>Two Feet</a:t>
            </a:r>
            <a:endParaRPr sz="1600">
              <a:solidFill>
                <a:schemeClr val="dk1"/>
              </a:solidFill>
              <a:latin typeface="Calibri"/>
              <a:ea typeface="Calibri"/>
              <a:cs typeface="Calibri"/>
              <a:sym typeface="Calibri"/>
            </a:endParaRPr>
          </a:p>
        </p:txBody>
      </p:sp>
      <p:sp>
        <p:nvSpPr>
          <p:cNvPr id="161" name="Google Shape;161;p17"/>
          <p:cNvSpPr txBox="1"/>
          <p:nvPr/>
        </p:nvSpPr>
        <p:spPr>
          <a:xfrm>
            <a:off x="7655125" y="4360400"/>
            <a:ext cx="995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1"/>
                </a:solidFill>
                <a:latin typeface="Calibri"/>
                <a:ea typeface="Calibri"/>
                <a:cs typeface="Calibri"/>
                <a:sym typeface="Calibri"/>
              </a:rPr>
              <a:t>Four Feet</a:t>
            </a:r>
            <a:endParaRPr sz="160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47064616-F1AC-4AB9-876D-B0A85FC5E188}"/>
              </a:ext>
            </a:extLst>
          </p:cNvPr>
          <p:cNvPicPr>
            <a:picLocks noChangeAspect="1"/>
          </p:cNvPicPr>
          <p:nvPr/>
        </p:nvPicPr>
        <p:blipFill>
          <a:blip r:embed="rId6"/>
          <a:stretch>
            <a:fillRect/>
          </a:stretch>
        </p:blipFill>
        <p:spPr>
          <a:xfrm>
            <a:off x="565800" y="2877095"/>
            <a:ext cx="2930581" cy="2007990"/>
          </a:xfrm>
          <a:prstGeom prst="rect">
            <a:avLst/>
          </a:prstGeom>
        </p:spPr>
      </p:pic>
      <p:sp>
        <p:nvSpPr>
          <p:cNvPr id="3" name="TextBox 2">
            <a:extLst>
              <a:ext uri="{FF2B5EF4-FFF2-40B4-BE49-F238E27FC236}">
                <a16:creationId xmlns:a16="http://schemas.microsoft.com/office/drawing/2014/main" id="{A3E24118-EDA3-4D7A-B999-764CCA442457}"/>
              </a:ext>
            </a:extLst>
          </p:cNvPr>
          <p:cNvSpPr txBox="1"/>
          <p:nvPr/>
        </p:nvSpPr>
        <p:spPr>
          <a:xfrm>
            <a:off x="133518" y="4713611"/>
            <a:ext cx="2548991" cy="276999"/>
          </a:xfrm>
          <a:prstGeom prst="rect">
            <a:avLst/>
          </a:prstGeom>
          <a:noFill/>
        </p:spPr>
        <p:txBody>
          <a:bodyPr wrap="square" rtlCol="0">
            <a:spAutoFit/>
          </a:bodyPr>
          <a:lstStyle/>
          <a:p>
            <a:r>
              <a:rPr lang="en-US" sz="1200" dirty="0" err="1"/>
              <a:t>Boesch</a:t>
            </a:r>
            <a:r>
              <a:rPr lang="en-US" sz="1200" dirty="0"/>
              <a:t> et al. 2018</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8"/>
          <p:cNvSpPr txBox="1">
            <a:spLocks noGrp="1"/>
          </p:cNvSpPr>
          <p:nvPr>
            <p:ph type="title"/>
          </p:nvPr>
        </p:nvSpPr>
        <p:spPr>
          <a:xfrm>
            <a:off x="286925" y="680475"/>
            <a:ext cx="4331400" cy="954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Maryland’s Vulnerability</a:t>
            </a:r>
            <a:endParaRPr/>
          </a:p>
        </p:txBody>
      </p:sp>
      <p:sp>
        <p:nvSpPr>
          <p:cNvPr id="167" name="Google Shape;167;p18"/>
          <p:cNvSpPr txBox="1">
            <a:spLocks noGrp="1"/>
          </p:cNvSpPr>
          <p:nvPr>
            <p:ph type="body" idx="1"/>
          </p:nvPr>
        </p:nvSpPr>
        <p:spPr>
          <a:xfrm>
            <a:off x="307325" y="1275575"/>
            <a:ext cx="4138200" cy="318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Maryland is more vulnerable than other locations globally. The land in Maryland is sinking [subsiding] while sea level rise is inundating much of Maryland’s coasts. This causes the land along Maryland’s coast to become flooded faster than other locations on a global scale.</a:t>
            </a:r>
            <a:endParaRPr sz="1600"/>
          </a:p>
          <a:p>
            <a:pPr marL="0" lvl="0" indent="0" algn="l" rtl="0">
              <a:spcBef>
                <a:spcPts val="1200"/>
              </a:spcBef>
              <a:spcAft>
                <a:spcPts val="0"/>
              </a:spcAft>
              <a:buNone/>
            </a:pPr>
            <a:endParaRPr sz="1600"/>
          </a:p>
          <a:p>
            <a:pPr marL="0" lvl="0" indent="0" algn="l" rtl="0">
              <a:spcBef>
                <a:spcPts val="1200"/>
              </a:spcBef>
              <a:spcAft>
                <a:spcPts val="1200"/>
              </a:spcAft>
              <a:buNone/>
            </a:pPr>
            <a:r>
              <a:rPr lang="en" sz="1600"/>
              <a:t>Nuisance flooding will eventually become normal “high tides”. 	</a:t>
            </a:r>
            <a:endParaRPr sz="1600" b="1"/>
          </a:p>
        </p:txBody>
      </p:sp>
      <p:sp>
        <p:nvSpPr>
          <p:cNvPr id="168" name="Google Shape;168;p18"/>
          <p:cNvSpPr/>
          <p:nvPr/>
        </p:nvSpPr>
        <p:spPr>
          <a:xfrm>
            <a:off x="4478525" y="889300"/>
            <a:ext cx="4294200" cy="32580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9" name="Google Shape;169;p18"/>
          <p:cNvPicPr preferRelativeResize="0"/>
          <p:nvPr/>
        </p:nvPicPr>
        <p:blipFill>
          <a:blip r:embed="rId3">
            <a:alphaModFix/>
          </a:blip>
          <a:stretch>
            <a:fillRect/>
          </a:stretch>
        </p:blipFill>
        <p:spPr>
          <a:xfrm>
            <a:off x="4572000" y="971650"/>
            <a:ext cx="4138076" cy="3103549"/>
          </a:xfrm>
          <a:prstGeom prst="rect">
            <a:avLst/>
          </a:prstGeom>
          <a:noFill/>
          <a:ln>
            <a:noFill/>
          </a:ln>
        </p:spPr>
      </p:pic>
      <p:sp>
        <p:nvSpPr>
          <p:cNvPr id="170" name="Google Shape;170;p18"/>
          <p:cNvSpPr txBox="1"/>
          <p:nvPr/>
        </p:nvSpPr>
        <p:spPr>
          <a:xfrm>
            <a:off x="4445525" y="4192075"/>
            <a:ext cx="4417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Calibri"/>
                <a:ea typeface="Calibri"/>
                <a:cs typeface="Calibri"/>
                <a:sym typeface="Calibri"/>
              </a:rPr>
              <a:t>Baltimore Inner Harbor (The Baltimore Sun, 2022).</a:t>
            </a:r>
            <a:endParaRPr sz="16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9"/>
          <p:cNvSpPr txBox="1"/>
          <p:nvPr/>
        </p:nvSpPr>
        <p:spPr>
          <a:xfrm>
            <a:off x="629500" y="345450"/>
            <a:ext cx="261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Red: Current High Tide Flooding</a:t>
            </a:r>
            <a:endParaRPr>
              <a:latin typeface="Calibri"/>
              <a:ea typeface="Calibri"/>
              <a:cs typeface="Calibri"/>
              <a:sym typeface="Calibri"/>
            </a:endParaRPr>
          </a:p>
        </p:txBody>
      </p:sp>
      <p:pic>
        <p:nvPicPr>
          <p:cNvPr id="176" name="Google Shape;176;p19"/>
          <p:cNvPicPr preferRelativeResize="0"/>
          <p:nvPr/>
        </p:nvPicPr>
        <p:blipFill>
          <a:blip r:embed="rId3">
            <a:alphaModFix/>
          </a:blip>
          <a:stretch>
            <a:fillRect/>
          </a:stretch>
        </p:blipFill>
        <p:spPr>
          <a:xfrm>
            <a:off x="619300" y="967725"/>
            <a:ext cx="7482024" cy="3553952"/>
          </a:xfrm>
          <a:prstGeom prst="rect">
            <a:avLst/>
          </a:prstGeom>
          <a:noFill/>
          <a:ln>
            <a:noFill/>
          </a:ln>
        </p:spPr>
      </p:pic>
      <p:sp>
        <p:nvSpPr>
          <p:cNvPr id="177" name="Google Shape;177;p19"/>
          <p:cNvSpPr txBox="1"/>
          <p:nvPr/>
        </p:nvSpPr>
        <p:spPr>
          <a:xfrm>
            <a:off x="6093050" y="4136775"/>
            <a:ext cx="19695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1"/>
                </a:solidFill>
                <a:latin typeface="Calibri"/>
                <a:ea typeface="Calibri"/>
                <a:cs typeface="Calibri"/>
                <a:sym typeface="Calibri"/>
              </a:rPr>
              <a:t>NOAA Sea Level Rise Tool</a:t>
            </a:r>
            <a:endParaRPr sz="1300" b="1">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0"/>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Predicted Sea Level Rise for Cove Point, MD</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1"/>
          <p:cNvSpPr txBox="1"/>
          <p:nvPr/>
        </p:nvSpPr>
        <p:spPr>
          <a:xfrm>
            <a:off x="629500" y="345450"/>
            <a:ext cx="2011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1 Foot</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Green: Low-Lying Areas</a:t>
            </a:r>
            <a:endParaRPr>
              <a:latin typeface="Calibri"/>
              <a:ea typeface="Calibri"/>
              <a:cs typeface="Calibri"/>
              <a:sym typeface="Calibri"/>
            </a:endParaRPr>
          </a:p>
        </p:txBody>
      </p:sp>
      <p:pic>
        <p:nvPicPr>
          <p:cNvPr id="188" name="Google Shape;188;p21"/>
          <p:cNvPicPr preferRelativeResize="0"/>
          <p:nvPr/>
        </p:nvPicPr>
        <p:blipFill>
          <a:blip r:embed="rId3">
            <a:alphaModFix/>
          </a:blip>
          <a:stretch>
            <a:fillRect/>
          </a:stretch>
        </p:blipFill>
        <p:spPr>
          <a:xfrm>
            <a:off x="847900" y="967725"/>
            <a:ext cx="7041902" cy="3553950"/>
          </a:xfrm>
          <a:prstGeom prst="rect">
            <a:avLst/>
          </a:prstGeom>
          <a:noFill/>
          <a:ln>
            <a:noFill/>
          </a:ln>
        </p:spPr>
      </p:pic>
      <p:sp>
        <p:nvSpPr>
          <p:cNvPr id="189" name="Google Shape;189;p21"/>
          <p:cNvSpPr txBox="1"/>
          <p:nvPr/>
        </p:nvSpPr>
        <p:spPr>
          <a:xfrm>
            <a:off x="5920300" y="4136775"/>
            <a:ext cx="19695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1"/>
                </a:solidFill>
                <a:latin typeface="Calibri"/>
                <a:ea typeface="Calibri"/>
                <a:cs typeface="Calibri"/>
                <a:sym typeface="Calibri"/>
              </a:rPr>
              <a:t>NOAA Sea Level Rise Tool</a:t>
            </a:r>
            <a:endParaRPr sz="1300" b="1">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31</TotalTime>
  <Words>1309</Words>
  <Application>Microsoft Office PowerPoint</Application>
  <PresentationFormat>On-screen Show (16:9)</PresentationFormat>
  <Paragraphs>146</Paragraphs>
  <Slides>43</Slides>
  <Notes>37</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Calibri</vt:lpstr>
      <vt:lpstr>Open Sans</vt:lpstr>
      <vt:lpstr>Nunito</vt:lpstr>
      <vt:lpstr>Shift</vt:lpstr>
      <vt:lpstr>Maryland Sea Level Rise and Cove Point Shoreline Erosion</vt:lpstr>
      <vt:lpstr>Predicted Sea Level Rise for Maryland</vt:lpstr>
      <vt:lpstr>Cause of Sea Level Rise</vt:lpstr>
      <vt:lpstr>Impacts of Sea Level Rise (SLR)</vt:lpstr>
      <vt:lpstr>Maryland Predictions</vt:lpstr>
      <vt:lpstr>Maryland’s Vulnerability</vt:lpstr>
      <vt:lpstr>PowerPoint Presentation</vt:lpstr>
      <vt:lpstr>Predicted Sea Level Rise for Cove Point, MD</vt:lpstr>
      <vt:lpstr>PowerPoint Presentation</vt:lpstr>
      <vt:lpstr>PowerPoint Presentation</vt:lpstr>
      <vt:lpstr>PowerPoint Presentation</vt:lpstr>
      <vt:lpstr>PowerPoint Presentation</vt:lpstr>
      <vt:lpstr>PowerPoint Presentation</vt:lpstr>
      <vt:lpstr>Monitoring of the Cove Point Shoreline</vt:lpstr>
      <vt:lpstr>PowerPoint Presentation</vt:lpstr>
      <vt:lpstr>PowerPoint Presentation</vt:lpstr>
      <vt:lpstr>Cuspate Spit</vt:lpstr>
      <vt:lpstr>PowerPoint Presentation</vt:lpstr>
      <vt:lpstr>PowerPoint Presentation</vt:lpstr>
      <vt:lpstr>PowerPoint Presentation</vt:lpstr>
      <vt:lpstr>PowerPoint Presentation</vt:lpstr>
      <vt:lpstr>PowerPoint Presentation</vt:lpstr>
      <vt:lpstr>PowerPoint Presentation</vt:lpstr>
      <vt:lpstr>Data Collected Monthly </vt:lpstr>
      <vt:lpstr>Data Collected Annually </vt:lpstr>
      <vt:lpstr>Data Collected Bi-Annually or Every Five Years</vt:lpstr>
      <vt:lpstr>PowerPoint Presentation</vt:lpstr>
      <vt:lpstr>PowerPoint Presentation</vt:lpstr>
      <vt:lpstr>PowerPoint Presentation</vt:lpstr>
      <vt:lpstr>PowerPoint Presentation</vt:lpstr>
      <vt:lpstr>PowerPoint Presentation</vt:lpstr>
      <vt:lpstr>Beach Erosion Data</vt:lpstr>
      <vt:lpstr>PowerPoint Presentation</vt:lpstr>
      <vt:lpstr>PowerPoint Presentation</vt:lpstr>
      <vt:lpstr>PowerPoint Presentation</vt:lpstr>
      <vt:lpstr>PowerPoint Presentation</vt:lpstr>
      <vt:lpstr>Shoreline Erosion Over Time</vt:lpstr>
      <vt:lpstr>PowerPoint Presentation</vt:lpstr>
      <vt:lpstr>PowerPoint Presentation</vt:lpstr>
      <vt:lpstr>CURRENT Solutions</vt:lpstr>
      <vt:lpstr>CURRENT Solutions</vt:lpstr>
      <vt:lpstr>Short-term Solutions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Maryland Sea Level Rise and Cove Point Shoreline Erosion</dc:title>
  <dc:creator>Cross</dc:creator>
  <cp:lastModifiedBy>Cross</cp:lastModifiedBy>
  <cp:revision>5</cp:revision>
  <dcterms:modified xsi:type="dcterms:W3CDTF">2023-03-07T18:05:19Z</dcterms:modified>
</cp:coreProperties>
</file>